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6" r:id="rId1"/>
    <p:sldMasterId id="2147483804" r:id="rId2"/>
    <p:sldMasterId id="2147483852" r:id="rId3"/>
    <p:sldMasterId id="2147483870" r:id="rId4"/>
    <p:sldMasterId id="2147483882"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80" r:id="rId29"/>
    <p:sldId id="281" r:id="rId30"/>
    <p:sldId id="282" r:id="rId31"/>
    <p:sldId id="283" r:id="rId32"/>
    <p:sldId id="284" r:id="rId33"/>
    <p:sldId id="285" r:id="rId34"/>
    <p:sldId id="286" r:id="rId35"/>
    <p:sldId id="279"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66" y="5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AD6EE87-EBD5-4F12-A48A-63ACA297AC8F}" type="datetimeFigureOut">
              <a:rPr lang="en-US" smtClean="0"/>
              <a:t>11/17/2015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0773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11/17/2015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15334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5737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1140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27446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7708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5151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404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6337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AD6EE87-EBD5-4F12-A48A-63ACA297AC8F}" type="datetimeFigureOut">
              <a:rPr lang="en-US" smtClean="0"/>
              <a:t>11/17/2015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0767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62569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97287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2828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11/17/2015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6272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11/17/2015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5703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11/17/2015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4180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11/17/2015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840364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11/17/2015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26485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11/17/2015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2744193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11/17/2015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25017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59790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2179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9629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167469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36081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36359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48755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64694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6241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A5D3794B-289A-4A80-97D7-111025398D45}" type="datetimeFigureOut">
              <a:rPr lang="en-US" smtClean="0"/>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91316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352357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11/17/2015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18985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11/17/2015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08616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11/17/2015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054230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67EF4D4C-5367-4C26-9E2B-D8088D7FCA81}" type="datetimeFigureOut">
              <a:rPr lang="en-US" smtClean="0"/>
              <a:t>11/17/2015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786013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6E91E96-98B0-4413-9547-46F3504108EF}" type="datetimeFigureOut">
              <a:rPr lang="en-US" smtClean="0"/>
              <a:t>11/17/2015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861588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05C68B11-C5A8-448C-8CE9-B1A273C79CFC}" type="datetimeFigureOut">
              <a:rPr lang="en-US" smtClean="0"/>
              <a:t>11/17/2015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272156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11/17/2015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2483236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11/17/2015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978021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840383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952869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19534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298CD5-6C1E-4009-B41F-6DF62E31D3BE}" type="datetimeFigureOut">
              <a:rPr lang="en-US" smtClean="0"/>
              <a:pPr/>
              <a:t>11/17/2015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365325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298CD5-6C1E-4009-B41F-6DF62E31D3BE}" type="datetimeFigureOut">
              <a:rPr lang="en-US" smtClean="0"/>
              <a:pPr/>
              <a:t>11/17/2015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05115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11/17/2015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88148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680784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03641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5811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348203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298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11/17/2015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118975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11/17/2015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858670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11/17/2015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875943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6E91E96-98B0-4413-9547-46F3504108EF}" type="datetimeFigureOut">
              <a:rPr lang="en-US" smtClean="0"/>
              <a:t>11/17/2015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25329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5C68B11-C5A8-448C-8CE9-B1A273C79CFC}" type="datetimeFigureOut">
              <a:rPr lang="en-US" smtClean="0"/>
              <a:t>11/17/2015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248487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11/17/2015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75345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11/17/2015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2130395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76797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876028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6AD6EE87-EBD5-4F12-A48A-63ACA297AC8F}" type="datetimeFigureOut">
              <a:rPr lang="en-US" smtClean="0"/>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677299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5D3794B-289A-4A80-97D7-111025398D45}" type="datetimeFigureOut">
              <a:rPr lang="en-US" smtClean="0"/>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426070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221354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93C6A301-0538-44EC-B09D-202E1042A48B}" type="datetimeFigureOut">
              <a:rPr lang="en-US" smtClean="0"/>
              <a:t>11/17/2015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21710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D789574A-8875-45EF-8EA2-3CAA0F7ABC4C}" type="datetimeFigureOut">
              <a:rPr lang="en-US" smtClean="0"/>
              <a:t>11/17/2015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265319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67EF4D4C-5367-4C26-9E2B-D8088D7FCA81}" type="datetimeFigureOut">
              <a:rPr lang="en-US" smtClean="0"/>
              <a:t>11/17/2015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842212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11/17/2015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71748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11/17/2015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689518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11/17/2015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06374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11/17/2015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15205979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4CD73815-2707-4475-8F1A-B873CB631BB4}" type="datetimeFigureOut">
              <a:rPr lang="en-US" smtClean="0"/>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450438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A4AFB99-0EAB-4182-AFF8-E214C82A68F6}" type="datetimeFigureOut">
              <a:rPr lang="en-US" smtClean="0"/>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37904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11/17/2015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1950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11/17/2015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4005285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6.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21" Type="http://schemas.openxmlformats.org/officeDocument/2006/relationships/image" Target="../media/image13.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12.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1.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1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0298CD5-6C1E-4009-B41F-6DF62E31D3BE}" type="datetimeFigureOut">
              <a:rPr lang="en-US" smtClean="0"/>
              <a:pPr/>
              <a:t>11/17/2015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18674059"/>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0298CD5-6C1E-4009-B41F-6DF62E31D3BE}" type="datetimeFigureOut">
              <a:rPr lang="en-US" smtClean="0"/>
              <a:pPr/>
              <a:t>11/17/2015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1564974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0298CD5-6C1E-4009-B41F-6DF62E31D3BE}" type="datetimeFigureOut">
              <a:rPr lang="en-US" smtClean="0"/>
              <a:pPr/>
              <a:t>11/17/2015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21525365"/>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0298CD5-6C1E-4009-B41F-6DF62E31D3BE}" type="datetimeFigureOut">
              <a:rPr lang="en-US" smtClean="0"/>
              <a:pPr/>
              <a:t>11/17/2015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122997"/>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98CD5-6C1E-4009-B41F-6DF62E31D3BE}" type="datetimeFigureOut">
              <a:rPr lang="en-US" smtClean="0"/>
              <a:pPr/>
              <a:t>11/17/2015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9976794"/>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id.wikipedia.org/wiki/1938" TargetMode="External"/><Relationship Id="rId3" Type="http://schemas.openxmlformats.org/officeDocument/2006/relationships/hyperlink" Target="https://id.wikipedia.org/wiki/Hendra_Gunawan" TargetMode="External"/><Relationship Id="rId7" Type="http://schemas.openxmlformats.org/officeDocument/2006/relationships/hyperlink" Target="https://id.wikipedia.org/w/index.php?title=Persatuan_Ahli_Gambar_Indonesia&amp;action=edit&amp;redlink=1" TargetMode="External"/><Relationship Id="rId2" Type="http://schemas.openxmlformats.org/officeDocument/2006/relationships/hyperlink" Target="https://id.wikipedia.org/w/index.php?title=Lima_Bandung&amp;action=edit&amp;redlink=1" TargetMode="External"/><Relationship Id="rId1" Type="http://schemas.openxmlformats.org/officeDocument/2006/relationships/slideLayout" Target="../slideLayouts/slideLayout2.xml"/><Relationship Id="rId6" Type="http://schemas.openxmlformats.org/officeDocument/2006/relationships/hyperlink" Target="https://id.wikipedia.org/w/index.php?title=Wahdi&amp;action=edit&amp;redlink=1" TargetMode="External"/><Relationship Id="rId5" Type="http://schemas.openxmlformats.org/officeDocument/2006/relationships/hyperlink" Target="https://id.wikipedia.org/wiki/Sudarso" TargetMode="External"/><Relationship Id="rId4" Type="http://schemas.openxmlformats.org/officeDocument/2006/relationships/hyperlink" Target="https://id.wikipedia.org/w/index.php?title=Barli&amp;action=edit&amp;redlink=1"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19.xml"/><Relationship Id="rId4" Type="http://schemas.openxmlformats.org/officeDocument/2006/relationships/image" Target="../media/image5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5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4032" y="-489321"/>
            <a:ext cx="7772400" cy="4807319"/>
          </a:xfrm>
        </p:spPr>
        <p:txBody>
          <a:bodyPr/>
          <a:lstStyle/>
          <a:p>
            <a:r>
              <a:rPr lang="id-ID" dirty="0" smtClean="0">
                <a:latin typeface="Abbess" pitchFamily="2" charset="0"/>
              </a:rPr>
              <a:t>Sejarah </a:t>
            </a:r>
            <a:r>
              <a:rPr lang="id-ID" dirty="0" smtClean="0">
                <a:latin typeface="Abbess" pitchFamily="2" charset="0"/>
              </a:rPr>
              <a:t>Seni </a:t>
            </a:r>
            <a:r>
              <a:rPr lang="id-ID" dirty="0">
                <a:latin typeface="Abbess" pitchFamily="2" charset="0"/>
              </a:rPr>
              <a:t>R</a:t>
            </a:r>
            <a:r>
              <a:rPr lang="id-ID" dirty="0" smtClean="0">
                <a:latin typeface="Abbess" pitchFamily="2" charset="0"/>
              </a:rPr>
              <a:t>upa </a:t>
            </a:r>
            <a:r>
              <a:rPr lang="id-ID" dirty="0">
                <a:latin typeface="Abbess" pitchFamily="2" charset="0"/>
              </a:rPr>
              <a:t>I</a:t>
            </a:r>
            <a:r>
              <a:rPr lang="id-ID" dirty="0" smtClean="0">
                <a:latin typeface="Abbess" pitchFamily="2" charset="0"/>
              </a:rPr>
              <a:t>ndonesia </a:t>
            </a:r>
            <a:endParaRPr lang="id-ID" dirty="0">
              <a:latin typeface="Abbess" pitchFamily="2" charset="0"/>
            </a:endParaRPr>
          </a:p>
        </p:txBody>
      </p:sp>
      <p:sp>
        <p:nvSpPr>
          <p:cNvPr id="3" name="Subtitle 2"/>
          <p:cNvSpPr>
            <a:spLocks noGrp="1"/>
          </p:cNvSpPr>
          <p:nvPr>
            <p:ph type="subTitle" idx="1"/>
          </p:nvPr>
        </p:nvSpPr>
        <p:spPr>
          <a:xfrm>
            <a:off x="4646458" y="5599132"/>
            <a:ext cx="6815669" cy="638830"/>
          </a:xfrm>
        </p:spPr>
        <p:txBody>
          <a:bodyPr/>
          <a:lstStyle/>
          <a:p>
            <a:r>
              <a:rPr lang="id-ID" dirty="0" smtClean="0"/>
              <a:t>By  Guvernur Jendral Pratanda Fillahi</a:t>
            </a:r>
            <a:endParaRPr lang="id-ID" dirty="0"/>
          </a:p>
        </p:txBody>
      </p:sp>
    </p:spTree>
    <p:extLst>
      <p:ext uri="{BB962C8B-B14F-4D97-AF65-F5344CB8AC3E}">
        <p14:creationId xmlns:p14="http://schemas.microsoft.com/office/powerpoint/2010/main" val="2989423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7750" advTm="100">
        <p15:prstTrans prst="drape"/>
      </p:transition>
    </mc:Choice>
    <mc:Fallback xmlns="">
      <p:transition spd="slow" advTm="1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488515"/>
            <a:ext cx="9601196" cy="1189974"/>
          </a:xfrm>
        </p:spPr>
        <p:txBody>
          <a:bodyPr>
            <a:normAutofit/>
          </a:bodyPr>
          <a:lstStyle/>
          <a:p>
            <a:pPr algn="l"/>
            <a:r>
              <a:rPr lang="id-ID" sz="3600" dirty="0" smtClean="0"/>
              <a:t>Pelukis Era Mooi Indie :</a:t>
            </a:r>
            <a:endParaRPr lang="id-ID" sz="3600" dirty="0"/>
          </a:p>
        </p:txBody>
      </p:sp>
      <p:sp>
        <p:nvSpPr>
          <p:cNvPr id="3" name="Content Placeholder 2"/>
          <p:cNvSpPr>
            <a:spLocks noGrp="1"/>
          </p:cNvSpPr>
          <p:nvPr>
            <p:ph idx="1"/>
          </p:nvPr>
        </p:nvSpPr>
        <p:spPr>
          <a:xfrm>
            <a:off x="1295401" y="1941534"/>
            <a:ext cx="9601196" cy="3934334"/>
          </a:xfrm>
        </p:spPr>
        <p:txBody>
          <a:bodyPr>
            <a:normAutofit/>
          </a:bodyPr>
          <a:lstStyle/>
          <a:p>
            <a:pPr marL="0" indent="0">
              <a:buNone/>
            </a:pPr>
            <a:r>
              <a:rPr lang="id-ID" dirty="0" smtClean="0"/>
              <a:t>• </a:t>
            </a:r>
            <a:r>
              <a:rPr lang="id-ID" b="1" dirty="0">
                <a:latin typeface="Arial" panose="020B0604020202020204" pitchFamily="34" charset="0"/>
                <a:cs typeface="Arial" panose="020B0604020202020204" pitchFamily="34" charset="0"/>
              </a:rPr>
              <a:t>Abdullah Suriosubroto (1878-1941</a:t>
            </a:r>
            <a:r>
              <a:rPr lang="id-ID" b="1" dirty="0" smtClean="0">
                <a:latin typeface="Arial" panose="020B0604020202020204" pitchFamily="34" charset="0"/>
                <a:cs typeface="Arial" panose="020B0604020202020204" pitchFamily="34" charset="0"/>
              </a:rPr>
              <a:t>)</a:t>
            </a:r>
          </a:p>
          <a:p>
            <a:pPr marL="0" indent="0">
              <a:buNone/>
            </a:pPr>
            <a:r>
              <a:rPr lang="id-ID" b="1" dirty="0" smtClean="0">
                <a:latin typeface="Arial" panose="020B0604020202020204" pitchFamily="34" charset="0"/>
                <a:cs typeface="Arial" panose="020B0604020202020204" pitchFamily="34" charset="0"/>
              </a:rPr>
              <a:t>• Raden Mas </a:t>
            </a:r>
            <a:r>
              <a:rPr lang="id-ID" b="1" dirty="0">
                <a:latin typeface="Arial" panose="020B0604020202020204" pitchFamily="34" charset="0"/>
                <a:cs typeface="Arial" panose="020B0604020202020204" pitchFamily="34" charset="0"/>
              </a:rPr>
              <a:t>Pirngadi (1875-1936) </a:t>
            </a:r>
            <a:endParaRPr lang="id-ID" b="1" dirty="0" smtClean="0">
              <a:latin typeface="Arial" panose="020B0604020202020204" pitchFamily="34" charset="0"/>
              <a:cs typeface="Arial" panose="020B0604020202020204" pitchFamily="34" charset="0"/>
            </a:endParaRPr>
          </a:p>
          <a:p>
            <a:pPr marL="0" indent="0">
              <a:buNone/>
            </a:pPr>
            <a:r>
              <a:rPr lang="id-ID" b="1" dirty="0" smtClean="0">
                <a:latin typeface="Arial" panose="020B0604020202020204" pitchFamily="34" charset="0"/>
                <a:cs typeface="Arial" panose="020B0604020202020204" pitchFamily="34" charset="0"/>
              </a:rPr>
              <a:t>• Wakidi</a:t>
            </a:r>
          </a:p>
          <a:p>
            <a:pPr marL="0" indent="0">
              <a:buNone/>
            </a:pPr>
            <a:r>
              <a:rPr lang="id-ID" dirty="0" smtClean="0">
                <a:latin typeface="Arial" panose="020B0604020202020204" pitchFamily="34" charset="0"/>
                <a:cs typeface="Arial" panose="020B0604020202020204" pitchFamily="34" charset="0"/>
              </a:rPr>
              <a:t>• </a:t>
            </a:r>
            <a:r>
              <a:rPr lang="id-ID" dirty="0">
                <a:latin typeface="Arial" panose="020B0604020202020204" pitchFamily="34" charset="0"/>
                <a:cs typeface="Arial" panose="020B0604020202020204" pitchFamily="34" charset="0"/>
              </a:rPr>
              <a:t>Basuki Abdullah </a:t>
            </a:r>
            <a:endParaRPr lang="id-ID" dirty="0" smtClean="0">
              <a:latin typeface="Arial" panose="020B0604020202020204" pitchFamily="34" charset="0"/>
              <a:cs typeface="Arial" panose="020B0604020202020204" pitchFamily="34" charset="0"/>
            </a:endParaRPr>
          </a:p>
          <a:p>
            <a:pPr marL="0" indent="0">
              <a:buNone/>
            </a:pPr>
            <a:r>
              <a:rPr lang="id-ID" dirty="0" smtClean="0">
                <a:latin typeface="Arial" panose="020B0604020202020204" pitchFamily="34" charset="0"/>
                <a:cs typeface="Arial" panose="020B0604020202020204" pitchFamily="34" charset="0"/>
              </a:rPr>
              <a:t>• </a:t>
            </a:r>
            <a:r>
              <a:rPr lang="id-ID" dirty="0">
                <a:latin typeface="Arial" panose="020B0604020202020204" pitchFamily="34" charset="0"/>
                <a:cs typeface="Arial" panose="020B0604020202020204" pitchFamily="34" charset="0"/>
              </a:rPr>
              <a:t>Henk </a:t>
            </a:r>
            <a:r>
              <a:rPr lang="id-ID" dirty="0" smtClean="0">
                <a:latin typeface="Arial" panose="020B0604020202020204" pitchFamily="34" charset="0"/>
                <a:cs typeface="Arial" panose="020B0604020202020204" pitchFamily="34" charset="0"/>
              </a:rPr>
              <a:t>Ngantung, Lee </a:t>
            </a:r>
            <a:r>
              <a:rPr lang="id-ID" dirty="0">
                <a:latin typeface="Arial" panose="020B0604020202020204" pitchFamily="34" charset="0"/>
                <a:cs typeface="Arial" panose="020B0604020202020204" pitchFamily="34" charset="0"/>
              </a:rPr>
              <a:t>Man </a:t>
            </a:r>
            <a:r>
              <a:rPr lang="id-ID" dirty="0" smtClean="0">
                <a:latin typeface="Arial" panose="020B0604020202020204" pitchFamily="34" charset="0"/>
                <a:cs typeface="Arial" panose="020B0604020202020204" pitchFamily="34" charset="0"/>
              </a:rPr>
              <a:t>Fong</a:t>
            </a:r>
          </a:p>
          <a:p>
            <a:pPr marL="0" indent="0">
              <a:buNone/>
            </a:pPr>
            <a:r>
              <a:rPr lang="id-ID" dirty="0" smtClean="0">
                <a:latin typeface="Arial" panose="020B0604020202020204" pitchFamily="34" charset="0"/>
                <a:cs typeface="Arial" panose="020B0604020202020204" pitchFamily="34" charset="0"/>
              </a:rPr>
              <a:t>• </a:t>
            </a:r>
            <a:r>
              <a:rPr lang="id-ID" dirty="0">
                <a:latin typeface="Arial" panose="020B0604020202020204" pitchFamily="34" charset="0"/>
                <a:cs typeface="Arial" panose="020B0604020202020204" pitchFamily="34" charset="0"/>
              </a:rPr>
              <a:t>Rudolf Bonnet (Bld), Walter Spies (Bel), Romuldo Locatelli, Lee Mayer (Jerman) dan W.G. Hofker.</a:t>
            </a:r>
          </a:p>
        </p:txBody>
      </p:sp>
    </p:spTree>
    <p:extLst>
      <p:ext uri="{BB962C8B-B14F-4D97-AF65-F5344CB8AC3E}">
        <p14:creationId xmlns:p14="http://schemas.microsoft.com/office/powerpoint/2010/main" val="623530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dirty="0" smtClean="0"/>
              <a:t>Ciri-ciri dari lukisan masa ini :</a:t>
            </a:r>
            <a:endParaRPr lang="id-ID" dirty="0"/>
          </a:p>
        </p:txBody>
      </p:sp>
      <p:sp>
        <p:nvSpPr>
          <p:cNvPr id="3" name="Content Placeholder 2"/>
          <p:cNvSpPr>
            <a:spLocks noGrp="1"/>
          </p:cNvSpPr>
          <p:nvPr>
            <p:ph idx="1"/>
          </p:nvPr>
        </p:nvSpPr>
        <p:spPr/>
        <p:txBody>
          <a:bodyPr/>
          <a:lstStyle/>
          <a:p>
            <a:pPr marL="0" indent="0">
              <a:buNone/>
            </a:pPr>
            <a:r>
              <a:rPr lang="id-ID" dirty="0" smtClean="0"/>
              <a:t>• </a:t>
            </a:r>
            <a:r>
              <a:rPr lang="id-ID" dirty="0"/>
              <a:t>Pengambilan obyek alam yang indah </a:t>
            </a:r>
            <a:endParaRPr lang="id-ID" dirty="0" smtClean="0"/>
          </a:p>
          <a:p>
            <a:pPr marL="0" indent="0">
              <a:buNone/>
            </a:pPr>
            <a:r>
              <a:rPr lang="id-ID" dirty="0" smtClean="0"/>
              <a:t>• </a:t>
            </a:r>
            <a:r>
              <a:rPr lang="id-ID" dirty="0"/>
              <a:t>Tidak mencerminkan nilai-nilai jiwa merdeka </a:t>
            </a:r>
            <a:endParaRPr lang="id-ID" dirty="0" smtClean="0"/>
          </a:p>
          <a:p>
            <a:pPr marL="0" indent="0">
              <a:buNone/>
            </a:pPr>
            <a:r>
              <a:rPr lang="id-ID" dirty="0" smtClean="0"/>
              <a:t>• </a:t>
            </a:r>
            <a:r>
              <a:rPr lang="id-ID" dirty="0"/>
              <a:t>Kemahiran teknik melukis tidak dibarengi dengan penonjolan nilai spirituil </a:t>
            </a:r>
            <a:endParaRPr lang="id-ID" dirty="0" smtClean="0"/>
          </a:p>
          <a:p>
            <a:pPr marL="0" indent="0">
              <a:buNone/>
            </a:pPr>
            <a:r>
              <a:rPr lang="id-ID" dirty="0" smtClean="0"/>
              <a:t>• </a:t>
            </a:r>
            <a:r>
              <a:rPr lang="id-ID" dirty="0"/>
              <a:t>Menonjolkan nada erotis dalam melukiskan manusia</a:t>
            </a:r>
          </a:p>
        </p:txBody>
      </p:sp>
    </p:spTree>
    <p:extLst>
      <p:ext uri="{BB962C8B-B14F-4D97-AF65-F5344CB8AC3E}">
        <p14:creationId xmlns:p14="http://schemas.microsoft.com/office/powerpoint/2010/main" val="2439910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4981" y="4709786"/>
            <a:ext cx="6094954" cy="807928"/>
          </a:xfrm>
        </p:spPr>
        <p:txBody>
          <a:bodyPr>
            <a:normAutofit fontScale="90000"/>
          </a:bodyPr>
          <a:lstStyle/>
          <a:p>
            <a:pPr algn="l"/>
            <a:r>
              <a:rPr lang="id-ID" sz="2800" b="1" dirty="0" smtClean="0"/>
              <a:t/>
            </a:r>
            <a:br>
              <a:rPr lang="id-ID" sz="2800" b="1" dirty="0" smtClean="0"/>
            </a:br>
            <a:r>
              <a:rPr lang="id-ID" sz="2800" dirty="0" smtClean="0"/>
              <a:t/>
            </a:r>
            <a:br>
              <a:rPr lang="id-ID" sz="2800" dirty="0" smtClean="0"/>
            </a:br>
            <a:r>
              <a:rPr lang="id-ID" sz="2800" dirty="0" smtClean="0"/>
              <a:t>Judul </a:t>
            </a:r>
            <a:r>
              <a:rPr lang="id-ID" sz="2800" i="1" dirty="0" smtClean="0"/>
              <a:t>: </a:t>
            </a:r>
            <a:r>
              <a:rPr lang="id-ID" sz="2800" i="1" dirty="0" smtClean="0">
                <a:latin typeface="Arial Narrow" panose="020B0606020202030204" pitchFamily="34" charset="0"/>
              </a:rPr>
              <a:t>Pangeran Diponegoro memimpin pertempuran</a:t>
            </a:r>
            <a:endParaRPr lang="id-ID" sz="2800" i="1" dirty="0">
              <a:latin typeface="Arial Narrow" panose="020B060602020203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3566" y="47538"/>
            <a:ext cx="4935255" cy="6252611"/>
          </a:xfrm>
        </p:spPr>
      </p:pic>
      <p:sp>
        <p:nvSpPr>
          <p:cNvPr id="5" name="TextBox 4"/>
          <p:cNvSpPr txBox="1"/>
          <p:nvPr/>
        </p:nvSpPr>
        <p:spPr>
          <a:xfrm>
            <a:off x="6814159" y="1929009"/>
            <a:ext cx="2329842" cy="954107"/>
          </a:xfrm>
          <a:prstGeom prst="rect">
            <a:avLst/>
          </a:prstGeom>
          <a:noFill/>
        </p:spPr>
        <p:txBody>
          <a:bodyPr wrap="square" rtlCol="0">
            <a:spAutoFit/>
          </a:bodyPr>
          <a:lstStyle/>
          <a:p>
            <a:r>
              <a:rPr lang="id-ID" sz="2800" b="1" dirty="0" smtClean="0"/>
              <a:t>Basoeki Abdullah</a:t>
            </a:r>
            <a:endParaRPr lang="id-ID" sz="2800" b="1" dirty="0"/>
          </a:p>
        </p:txBody>
      </p:sp>
    </p:spTree>
    <p:extLst>
      <p:ext uri="{BB962C8B-B14F-4D97-AF65-F5344CB8AC3E}">
        <p14:creationId xmlns:p14="http://schemas.microsoft.com/office/powerpoint/2010/main" val="307591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ppt_w</p:attrName>
                                        </p:attrNameLst>
                                      </p:cBhvr>
                                      <p:tavLst>
                                        <p:tav tm="0" fmla="#ppt_w*sin(2.5*pi*$)">
                                          <p:val>
                                            <p:fltVal val="0"/>
                                          </p:val>
                                        </p:tav>
                                        <p:tav tm="100000">
                                          <p:val>
                                            <p:fltVal val="1"/>
                                          </p:val>
                                        </p:tav>
                                      </p:tavLst>
                                    </p:anim>
                                    <p:anim calcmode="lin" valueType="num">
                                      <p:cBhvr>
                                        <p:cTn id="1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5988" y="463463"/>
            <a:ext cx="4188741" cy="557408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0028" y="463463"/>
            <a:ext cx="5638969" cy="3865778"/>
          </a:xfrm>
          <a:prstGeom prst="rect">
            <a:avLst/>
          </a:prstGeom>
        </p:spPr>
      </p:pic>
    </p:spTree>
    <p:extLst>
      <p:ext uri="{BB962C8B-B14F-4D97-AF65-F5344CB8AC3E}">
        <p14:creationId xmlns:p14="http://schemas.microsoft.com/office/powerpoint/2010/main" val="382283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771272"/>
            <a:ext cx="9601196" cy="1303867"/>
          </a:xfrm>
        </p:spPr>
        <p:txBody>
          <a:bodyPr>
            <a:normAutofit/>
          </a:bodyPr>
          <a:lstStyle/>
          <a:p>
            <a:pPr algn="l"/>
            <a:r>
              <a:rPr lang="id-ID" sz="2800" b="1" dirty="0" smtClean="0"/>
              <a:t>Abdullah</a:t>
            </a:r>
            <a:br>
              <a:rPr lang="id-ID" sz="2800" b="1" dirty="0" smtClean="0"/>
            </a:br>
            <a:r>
              <a:rPr lang="id-ID" sz="2800" b="1" dirty="0" smtClean="0"/>
              <a:t>Suryosubroto</a:t>
            </a:r>
            <a:endParaRPr lang="id-ID" sz="28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49278" y="492583"/>
            <a:ext cx="7434635" cy="4743297"/>
          </a:xfrm>
        </p:spPr>
      </p:pic>
      <p:sp>
        <p:nvSpPr>
          <p:cNvPr id="5" name="TextBox 4"/>
          <p:cNvSpPr txBox="1"/>
          <p:nvPr/>
        </p:nvSpPr>
        <p:spPr>
          <a:xfrm>
            <a:off x="4446739" y="5336088"/>
            <a:ext cx="4133589" cy="369332"/>
          </a:xfrm>
          <a:prstGeom prst="rect">
            <a:avLst/>
          </a:prstGeom>
          <a:noFill/>
        </p:spPr>
        <p:txBody>
          <a:bodyPr wrap="square" rtlCol="0">
            <a:spAutoFit/>
          </a:bodyPr>
          <a:lstStyle/>
          <a:p>
            <a:r>
              <a:rPr lang="id-ID" b="1" dirty="0" smtClean="0"/>
              <a:t>Judul</a:t>
            </a:r>
            <a:r>
              <a:rPr lang="id-ID" dirty="0" smtClean="0"/>
              <a:t> : </a:t>
            </a:r>
            <a:r>
              <a:rPr lang="id-ID" i="1" dirty="0" smtClean="0">
                <a:latin typeface="Arial Narrow" panose="020B0606020202030204" pitchFamily="34" charset="0"/>
              </a:rPr>
              <a:t>Pemandangan disekitar Merapi</a:t>
            </a:r>
            <a:endParaRPr lang="id-ID" i="1" dirty="0">
              <a:latin typeface="Arial Narrow" panose="020B0606020202030204" pitchFamily="34" charset="0"/>
            </a:endParaRPr>
          </a:p>
        </p:txBody>
      </p:sp>
    </p:spTree>
    <p:extLst>
      <p:ext uri="{BB962C8B-B14F-4D97-AF65-F5344CB8AC3E}">
        <p14:creationId xmlns:p14="http://schemas.microsoft.com/office/powerpoint/2010/main" val="228376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7851" y="874887"/>
            <a:ext cx="8353756" cy="5262866"/>
          </a:xfrm>
        </p:spPr>
      </p:pic>
    </p:spTree>
    <p:extLst>
      <p:ext uri="{BB962C8B-B14F-4D97-AF65-F5344CB8AC3E}">
        <p14:creationId xmlns:p14="http://schemas.microsoft.com/office/powerpoint/2010/main" val="3652191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128" y="373511"/>
            <a:ext cx="3639853" cy="1303867"/>
          </a:xfrm>
        </p:spPr>
        <p:txBody>
          <a:bodyPr>
            <a:normAutofit fontScale="90000"/>
          </a:bodyPr>
          <a:lstStyle/>
          <a:p>
            <a:pPr algn="l"/>
            <a:r>
              <a:rPr lang="id-ID" dirty="0" smtClean="0"/>
              <a:t>Henk </a:t>
            </a:r>
            <a:br>
              <a:rPr lang="id-ID" dirty="0" smtClean="0"/>
            </a:br>
            <a:r>
              <a:rPr lang="id-ID" dirty="0" smtClean="0"/>
              <a:t>Ngantung </a:t>
            </a:r>
            <a:endParaRPr lang="id-ID"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76193" y="578350"/>
            <a:ext cx="3953981" cy="33178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04" y="3089559"/>
            <a:ext cx="6728784" cy="3261137"/>
          </a:xfrm>
          <a:prstGeom prst="rect">
            <a:avLst/>
          </a:prstGeom>
        </p:spPr>
      </p:pic>
    </p:spTree>
    <p:extLst>
      <p:ext uri="{BB962C8B-B14F-4D97-AF65-F5344CB8AC3E}">
        <p14:creationId xmlns:p14="http://schemas.microsoft.com/office/powerpoint/2010/main" val="33697603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8892" y="543721"/>
            <a:ext cx="4567607" cy="33178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5792" y="1570856"/>
            <a:ext cx="5652109" cy="4767883"/>
          </a:xfrm>
          <a:prstGeom prst="rect">
            <a:avLst/>
          </a:prstGeom>
        </p:spPr>
      </p:pic>
    </p:spTree>
    <p:extLst>
      <p:ext uri="{BB962C8B-B14F-4D97-AF65-F5344CB8AC3E}">
        <p14:creationId xmlns:p14="http://schemas.microsoft.com/office/powerpoint/2010/main" val="534674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5691" y="1483173"/>
            <a:ext cx="2053223" cy="1303867"/>
          </a:xfrm>
        </p:spPr>
        <p:txBody>
          <a:bodyPr/>
          <a:lstStyle/>
          <a:p>
            <a:r>
              <a:rPr lang="id-ID" dirty="0" smtClean="0"/>
              <a:t>Wakidi </a:t>
            </a:r>
            <a:endParaRPr lang="id-ID"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9856" y="989555"/>
            <a:ext cx="6895274" cy="4661205"/>
          </a:xfrm>
        </p:spPr>
      </p:pic>
    </p:spTree>
    <p:extLst>
      <p:ext uri="{BB962C8B-B14F-4D97-AF65-F5344CB8AC3E}">
        <p14:creationId xmlns:p14="http://schemas.microsoft.com/office/powerpoint/2010/main" val="328311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0387" y="1377862"/>
            <a:ext cx="9181579" cy="4242395"/>
          </a:xfrm>
        </p:spPr>
      </p:pic>
    </p:spTree>
    <p:extLst>
      <p:ext uri="{BB962C8B-B14F-4D97-AF65-F5344CB8AC3E}">
        <p14:creationId xmlns:p14="http://schemas.microsoft.com/office/powerpoint/2010/main" val="2292477392"/>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latin typeface="Abbess" pitchFamily="2" charset="0"/>
              </a:rPr>
              <a:t>PEMBABAGAN SENI RUPA</a:t>
            </a:r>
            <a:br>
              <a:rPr lang="id-ID" dirty="0" smtClean="0">
                <a:latin typeface="Abbess" pitchFamily="2" charset="0"/>
              </a:rPr>
            </a:br>
            <a:r>
              <a:rPr lang="id-ID" dirty="0" smtClean="0">
                <a:latin typeface="Abbess" pitchFamily="2" charset="0"/>
              </a:rPr>
              <a:t>MODERN INDONESIA</a:t>
            </a:r>
            <a:endParaRPr lang="id-ID" dirty="0">
              <a:latin typeface="Abbess" pitchFamily="2" charset="0"/>
            </a:endParaRPr>
          </a:p>
        </p:txBody>
      </p:sp>
      <p:sp>
        <p:nvSpPr>
          <p:cNvPr id="3" name="Content Placeholder 2"/>
          <p:cNvSpPr>
            <a:spLocks noGrp="1"/>
          </p:cNvSpPr>
          <p:nvPr>
            <p:ph idx="1"/>
          </p:nvPr>
        </p:nvSpPr>
        <p:spPr/>
        <p:txBody>
          <a:bodyPr>
            <a:normAutofit/>
          </a:bodyPr>
          <a:lstStyle/>
          <a:p>
            <a:r>
              <a:rPr lang="id-ID" dirty="0" smtClean="0"/>
              <a:t>1</a:t>
            </a:r>
            <a:r>
              <a:rPr lang="id-ID" sz="2000" dirty="0" smtClean="0">
                <a:latin typeface="Alberta" panose="04020500000000000000" pitchFamily="82" charset="0"/>
              </a:rPr>
              <a:t>. MASA PERINTISAN  ( 1817- 1880)</a:t>
            </a:r>
          </a:p>
          <a:p>
            <a:r>
              <a:rPr lang="id-ID" sz="2000" dirty="0" smtClean="0">
                <a:latin typeface="Alberta" panose="04020500000000000000" pitchFamily="82" charset="0"/>
              </a:rPr>
              <a:t>2. MASA INDONESIA JELITA ( MOOI   INDIE )</a:t>
            </a:r>
          </a:p>
          <a:p>
            <a:r>
              <a:rPr lang="id-ID" sz="2000" dirty="0" smtClean="0">
                <a:latin typeface="Alberta" panose="04020500000000000000" pitchFamily="82" charset="0"/>
              </a:rPr>
              <a:t>3. MASA CITA NASIONAL </a:t>
            </a:r>
          </a:p>
          <a:p>
            <a:r>
              <a:rPr lang="id-ID" sz="2000" dirty="0" smtClean="0">
                <a:latin typeface="Alberta" panose="04020500000000000000" pitchFamily="82" charset="0"/>
              </a:rPr>
              <a:t>4. MASA PENDUDUKAN   JEPANG</a:t>
            </a:r>
          </a:p>
          <a:p>
            <a:r>
              <a:rPr lang="id-ID" sz="2000" dirty="0" smtClean="0">
                <a:latin typeface="Alberta" panose="04020500000000000000" pitchFamily="82" charset="0"/>
              </a:rPr>
              <a:t>5. MASA SETELAH   KEMERDEKAAN</a:t>
            </a:r>
          </a:p>
          <a:p>
            <a:r>
              <a:rPr lang="id-ID" sz="2000" dirty="0" smtClean="0">
                <a:latin typeface="Alberta" panose="04020500000000000000" pitchFamily="82" charset="0"/>
              </a:rPr>
              <a:t>6. MASA PENDIDIKAN   FORMAL</a:t>
            </a:r>
          </a:p>
          <a:p>
            <a:r>
              <a:rPr lang="id-ID" sz="2000" dirty="0" smtClean="0">
                <a:latin typeface="Alberta" panose="04020500000000000000" pitchFamily="82" charset="0"/>
              </a:rPr>
              <a:t>7. MASA SENI RUPA BARU  INDONESIA</a:t>
            </a:r>
            <a:r>
              <a:rPr lang="id-ID" dirty="0" smtClean="0"/>
              <a:t> </a:t>
            </a:r>
            <a:endParaRPr lang="id-ID" dirty="0"/>
          </a:p>
        </p:txBody>
      </p:sp>
    </p:spTree>
    <p:extLst>
      <p:ext uri="{BB962C8B-B14F-4D97-AF65-F5344CB8AC3E}">
        <p14:creationId xmlns:p14="http://schemas.microsoft.com/office/powerpoint/2010/main" val="2935585923"/>
      </p:ext>
    </p:extLst>
  </p:cSld>
  <p:clrMapOvr>
    <a:masterClrMapping/>
  </p:clrMapOvr>
  <mc:AlternateContent xmlns:mc="http://schemas.openxmlformats.org/markup-compatibility/2006" xmlns:p14="http://schemas.microsoft.com/office/powerpoint/2010/main">
    <mc:Choice Requires="p14">
      <p:transition spd="slow" p14:dur="3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778" y="243097"/>
            <a:ext cx="9601196" cy="1303867"/>
          </a:xfrm>
        </p:spPr>
        <p:txBody>
          <a:bodyPr/>
          <a:lstStyle/>
          <a:p>
            <a:pPr algn="l"/>
            <a:r>
              <a:rPr lang="id-ID" dirty="0" smtClean="0"/>
              <a:t>Karya masa Indonesia Jelita 2</a:t>
            </a:r>
            <a:endParaRPr lang="id-ID"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66762" y="1291370"/>
            <a:ext cx="3280774" cy="5047347"/>
          </a:xfrm>
        </p:spPr>
      </p:pic>
      <p:sp>
        <p:nvSpPr>
          <p:cNvPr id="5" name="TextBox 4"/>
          <p:cNvSpPr txBox="1"/>
          <p:nvPr/>
        </p:nvSpPr>
        <p:spPr>
          <a:xfrm>
            <a:off x="5060513" y="2004166"/>
            <a:ext cx="3695179" cy="461665"/>
          </a:xfrm>
          <a:prstGeom prst="rect">
            <a:avLst/>
          </a:prstGeom>
          <a:noFill/>
        </p:spPr>
        <p:txBody>
          <a:bodyPr wrap="square" rtlCol="0">
            <a:spAutoFit/>
          </a:bodyPr>
          <a:lstStyle/>
          <a:p>
            <a:r>
              <a:rPr lang="id-ID" sz="2400" b="1" dirty="0" smtClean="0"/>
              <a:t>Karya</a:t>
            </a:r>
            <a:r>
              <a:rPr lang="id-ID" sz="2400" dirty="0" smtClean="0"/>
              <a:t>: </a:t>
            </a:r>
            <a:r>
              <a:rPr lang="id-ID" sz="2400" i="1" dirty="0">
                <a:latin typeface="Arial Narrow" panose="020B0606020202030204" pitchFamily="34" charset="0"/>
              </a:rPr>
              <a:t>Rudolf Bonnet </a:t>
            </a:r>
          </a:p>
        </p:txBody>
      </p:sp>
    </p:spTree>
    <p:extLst>
      <p:ext uri="{BB962C8B-B14F-4D97-AF65-F5344CB8AC3E}">
        <p14:creationId xmlns:p14="http://schemas.microsoft.com/office/powerpoint/2010/main" val="374385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90148" y="1159261"/>
            <a:ext cx="3205841" cy="470355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5961" y="584064"/>
            <a:ext cx="3146141" cy="3680740"/>
          </a:xfrm>
          <a:prstGeom prst="rect">
            <a:avLst/>
          </a:prstGeom>
        </p:spPr>
      </p:pic>
      <p:sp>
        <p:nvSpPr>
          <p:cNvPr id="6" name="TextBox 5"/>
          <p:cNvSpPr txBox="1"/>
          <p:nvPr/>
        </p:nvSpPr>
        <p:spPr>
          <a:xfrm>
            <a:off x="5148197" y="5493481"/>
            <a:ext cx="2492680" cy="369332"/>
          </a:xfrm>
          <a:prstGeom prst="rect">
            <a:avLst/>
          </a:prstGeom>
          <a:noFill/>
        </p:spPr>
        <p:txBody>
          <a:bodyPr wrap="square" rtlCol="0">
            <a:spAutoFit/>
          </a:bodyPr>
          <a:lstStyle/>
          <a:p>
            <a:r>
              <a:rPr lang="id-ID" b="1" dirty="0"/>
              <a:t>Karya</a:t>
            </a:r>
            <a:r>
              <a:rPr lang="id-ID" dirty="0"/>
              <a:t>: </a:t>
            </a:r>
            <a:r>
              <a:rPr lang="id-ID" i="1" dirty="0">
                <a:latin typeface="Arial Narrow" panose="020B0606020202030204" pitchFamily="34" charset="0"/>
              </a:rPr>
              <a:t>Rudolf Bonnet </a:t>
            </a:r>
          </a:p>
        </p:txBody>
      </p:sp>
    </p:spTree>
    <p:extLst>
      <p:ext uri="{BB962C8B-B14F-4D97-AF65-F5344CB8AC3E}">
        <p14:creationId xmlns:p14="http://schemas.microsoft.com/office/powerpoint/2010/main" val="1411467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dirty="0" smtClean="0"/>
              <a:t>3. Masa Cita Nasional</a:t>
            </a:r>
            <a:endParaRPr lang="id-ID" dirty="0"/>
          </a:p>
        </p:txBody>
      </p:sp>
      <p:sp>
        <p:nvSpPr>
          <p:cNvPr id="3" name="Content Placeholder 2"/>
          <p:cNvSpPr>
            <a:spLocks noGrp="1"/>
          </p:cNvSpPr>
          <p:nvPr>
            <p:ph idx="1"/>
          </p:nvPr>
        </p:nvSpPr>
        <p:spPr/>
        <p:txBody>
          <a:bodyPr/>
          <a:lstStyle/>
          <a:p>
            <a:r>
              <a:rPr lang="id-ID" dirty="0"/>
              <a:t>Bangkitanya kesadaran nasional yang dipelopori oleh Boedi Oetomo pada Th.1908. Seniman S. Sudjojono, Surono, Abd. Salam, Agus Djajasumita medirikan PERSAGI (Persatuan Ahli Gambar Indonesia). Perkumpulan pertama di Jakarta ini, berupaya mengimbangi lembaga kesenian asing Kunstring yang mampu menghimpun lukisan-lukisan bercorak modern. PERSAGI berupaya mencari dan menggali nilai-nilai yang mencerminkan kepribadian Indonesia yang sebenarnya</a:t>
            </a:r>
            <a:r>
              <a:rPr lang="id-ID" dirty="0" smtClean="0"/>
              <a:t>.</a:t>
            </a:r>
          </a:p>
          <a:p>
            <a:endParaRPr lang="id-ID" dirty="0"/>
          </a:p>
          <a:p>
            <a:endParaRPr lang="id-ID" dirty="0"/>
          </a:p>
        </p:txBody>
      </p:sp>
    </p:spTree>
    <p:extLst>
      <p:ext uri="{BB962C8B-B14F-4D97-AF65-F5344CB8AC3E}">
        <p14:creationId xmlns:p14="http://schemas.microsoft.com/office/powerpoint/2010/main" val="20057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345387"/>
            <a:ext cx="9601196" cy="1303867"/>
          </a:xfrm>
        </p:spPr>
        <p:txBody>
          <a:bodyPr>
            <a:normAutofit fontScale="90000"/>
          </a:bodyPr>
          <a:lstStyle/>
          <a:p>
            <a:pPr algn="l"/>
            <a:r>
              <a:rPr lang="id-ID" sz="3100" dirty="0"/>
              <a:t>Hasil karya mereka mencerminkan </a:t>
            </a:r>
            <a:r>
              <a:rPr lang="id-ID" sz="3100" b="1" dirty="0" smtClean="0"/>
              <a:t>: </a:t>
            </a:r>
            <a:r>
              <a:rPr lang="id-ID" sz="2000" dirty="0" smtClean="0"/>
              <a:t/>
            </a:r>
            <a:br>
              <a:rPr lang="id-ID" sz="2000" dirty="0" smtClean="0"/>
            </a:br>
            <a:r>
              <a:rPr lang="id-ID" sz="3100" dirty="0" smtClean="0"/>
              <a:t>• </a:t>
            </a:r>
            <a:r>
              <a:rPr lang="id-ID" sz="2200" dirty="0">
                <a:latin typeface="Arial Narrow" panose="020B0606020202030204" pitchFamily="34" charset="0"/>
              </a:rPr>
              <a:t>Mementingkan nilai-nilai psikologis; </a:t>
            </a:r>
            <a:r>
              <a:rPr lang="id-ID" sz="2200" dirty="0" smtClean="0">
                <a:latin typeface="Arial Narrow" panose="020B0606020202030204" pitchFamily="34" charset="0"/>
              </a:rPr>
              <a:t/>
            </a:r>
            <a:br>
              <a:rPr lang="id-ID" sz="2200" dirty="0" smtClean="0">
                <a:latin typeface="Arial Narrow" panose="020B0606020202030204" pitchFamily="34" charset="0"/>
              </a:rPr>
            </a:br>
            <a:r>
              <a:rPr lang="id-ID" sz="2200" dirty="0" smtClean="0">
                <a:latin typeface="Arial Narrow" panose="020B0606020202030204" pitchFamily="34" charset="0"/>
              </a:rPr>
              <a:t>• </a:t>
            </a:r>
            <a:r>
              <a:rPr lang="id-ID" sz="2200" dirty="0">
                <a:latin typeface="Arial Narrow" panose="020B0606020202030204" pitchFamily="34" charset="0"/>
              </a:rPr>
              <a:t>Tema perjuangan rakyat ; </a:t>
            </a:r>
            <a:r>
              <a:rPr lang="id-ID" sz="2200" dirty="0" smtClean="0">
                <a:latin typeface="Arial Narrow" panose="020B0606020202030204" pitchFamily="34" charset="0"/>
              </a:rPr>
              <a:t/>
            </a:r>
            <a:br>
              <a:rPr lang="id-ID" sz="2200" dirty="0" smtClean="0">
                <a:latin typeface="Arial Narrow" panose="020B0606020202030204" pitchFamily="34" charset="0"/>
              </a:rPr>
            </a:br>
            <a:r>
              <a:rPr lang="id-ID" sz="2200" dirty="0" smtClean="0">
                <a:latin typeface="Arial Narrow" panose="020B0606020202030204" pitchFamily="34" charset="0"/>
              </a:rPr>
              <a:t>• </a:t>
            </a:r>
            <a:r>
              <a:rPr lang="id-ID" sz="2200" dirty="0">
                <a:latin typeface="Arial Narrow" panose="020B0606020202030204" pitchFamily="34" charset="0"/>
              </a:rPr>
              <a:t>Tidak terikat kepada obyek alam yang nyata; </a:t>
            </a:r>
            <a:r>
              <a:rPr lang="id-ID" sz="2200" dirty="0" smtClean="0">
                <a:latin typeface="Arial Narrow" panose="020B0606020202030204" pitchFamily="34" charset="0"/>
              </a:rPr>
              <a:t/>
            </a:r>
            <a:br>
              <a:rPr lang="id-ID" sz="2200" dirty="0" smtClean="0">
                <a:latin typeface="Arial Narrow" panose="020B0606020202030204" pitchFamily="34" charset="0"/>
              </a:rPr>
            </a:br>
            <a:r>
              <a:rPr lang="id-ID" sz="2200" dirty="0" smtClean="0">
                <a:latin typeface="Arial Narrow" panose="020B0606020202030204" pitchFamily="34" charset="0"/>
              </a:rPr>
              <a:t>• </a:t>
            </a:r>
            <a:r>
              <a:rPr lang="id-ID" sz="2200" dirty="0">
                <a:latin typeface="Arial Narrow" panose="020B0606020202030204" pitchFamily="34" charset="0"/>
              </a:rPr>
              <a:t>Memiliki kepribadian Indonesia ; </a:t>
            </a:r>
            <a:r>
              <a:rPr lang="id-ID" sz="2200" dirty="0" smtClean="0">
                <a:latin typeface="Arial Narrow" panose="020B0606020202030204" pitchFamily="34" charset="0"/>
              </a:rPr>
              <a:t/>
            </a:r>
            <a:br>
              <a:rPr lang="id-ID" sz="2200" dirty="0" smtClean="0">
                <a:latin typeface="Arial Narrow" panose="020B0606020202030204" pitchFamily="34" charset="0"/>
              </a:rPr>
            </a:br>
            <a:r>
              <a:rPr lang="id-ID" sz="2200" dirty="0" smtClean="0">
                <a:latin typeface="Arial Narrow" panose="020B0606020202030204" pitchFamily="34" charset="0"/>
              </a:rPr>
              <a:t>• </a:t>
            </a:r>
            <a:r>
              <a:rPr lang="id-ID" sz="2200" dirty="0">
                <a:latin typeface="Arial Narrow" panose="020B0606020202030204" pitchFamily="34" charset="0"/>
              </a:rPr>
              <a:t>Didasari oleh semangat dan keberanian; </a:t>
            </a:r>
          </a:p>
        </p:txBody>
      </p:sp>
      <p:sp>
        <p:nvSpPr>
          <p:cNvPr id="3" name="Content Placeholder 2"/>
          <p:cNvSpPr>
            <a:spLocks noGrp="1"/>
          </p:cNvSpPr>
          <p:nvPr>
            <p:ph idx="1"/>
          </p:nvPr>
        </p:nvSpPr>
        <p:spPr>
          <a:xfrm>
            <a:off x="1295401" y="4009951"/>
            <a:ext cx="9601196" cy="3318936"/>
          </a:xfrm>
        </p:spPr>
        <p:txBody>
          <a:bodyPr>
            <a:normAutofit/>
          </a:bodyPr>
          <a:lstStyle/>
          <a:p>
            <a:r>
              <a:rPr lang="id-ID" sz="2000" dirty="0">
                <a:latin typeface="Arial Narrow" panose="020B0606020202030204" pitchFamily="34" charset="0"/>
              </a:rPr>
              <a:t>Karya-karya seni lukis masa PERSAGI antara lain : </a:t>
            </a:r>
            <a:endParaRPr lang="id-ID" sz="2000" dirty="0" smtClean="0">
              <a:latin typeface="Arial Narrow" panose="020B0606020202030204" pitchFamily="34" charset="0"/>
            </a:endParaRPr>
          </a:p>
          <a:p>
            <a:r>
              <a:rPr lang="id-ID" sz="2000" dirty="0" smtClean="0">
                <a:latin typeface="Arial Narrow" panose="020B0606020202030204" pitchFamily="34" charset="0"/>
              </a:rPr>
              <a:t>• </a:t>
            </a:r>
            <a:r>
              <a:rPr lang="id-ID" sz="2000" dirty="0">
                <a:latin typeface="Arial Narrow" panose="020B0606020202030204" pitchFamily="34" charset="0"/>
              </a:rPr>
              <a:t>Agus </a:t>
            </a:r>
            <a:r>
              <a:rPr lang="id-ID" sz="2000" dirty="0" smtClean="0">
                <a:latin typeface="Arial Narrow" panose="020B0606020202030204" pitchFamily="34" charset="0"/>
              </a:rPr>
              <a:t>Djajasuminta </a:t>
            </a:r>
            <a:r>
              <a:rPr lang="id-ID" sz="2000" dirty="0">
                <a:latin typeface="Arial Narrow" panose="020B0606020202030204" pitchFamily="34" charset="0"/>
              </a:rPr>
              <a:t>: Barata Yudha, Arjuna Wiwaha, Nirwana, Dalam Taman </a:t>
            </a:r>
            <a:r>
              <a:rPr lang="id-ID" sz="2000" dirty="0" smtClean="0">
                <a:latin typeface="Arial Narrow" panose="020B0606020202030204" pitchFamily="34" charset="0"/>
              </a:rPr>
              <a:t>Nirwana</a:t>
            </a:r>
          </a:p>
          <a:p>
            <a:r>
              <a:rPr lang="id-ID" sz="2000" dirty="0" smtClean="0">
                <a:latin typeface="Arial Narrow" panose="020B0606020202030204" pitchFamily="34" charset="0"/>
              </a:rPr>
              <a:t>• </a:t>
            </a:r>
            <a:r>
              <a:rPr lang="id-ID" sz="2000" dirty="0">
                <a:latin typeface="Arial Narrow" panose="020B0606020202030204" pitchFamily="34" charset="0"/>
              </a:rPr>
              <a:t>S. Sudjojono: Djongkatan, Didepan Kelambu Terbuka, Mainan, Cap Go meh</a:t>
            </a:r>
            <a:r>
              <a:rPr lang="id-ID" sz="2000" dirty="0" smtClean="0">
                <a:latin typeface="Arial Narrow" panose="020B0606020202030204" pitchFamily="34" charset="0"/>
              </a:rPr>
              <a:t>.</a:t>
            </a:r>
          </a:p>
          <a:p>
            <a:r>
              <a:rPr lang="id-ID" sz="2000" dirty="0" smtClean="0">
                <a:latin typeface="Arial Narrow" panose="020B0606020202030204" pitchFamily="34" charset="0"/>
              </a:rPr>
              <a:t>• </a:t>
            </a:r>
            <a:r>
              <a:rPr lang="id-ID" sz="2000" dirty="0">
                <a:latin typeface="Arial Narrow" panose="020B0606020202030204" pitchFamily="34" charset="0"/>
              </a:rPr>
              <a:t>Otto Djaya : Penggodaan, Wanita </a:t>
            </a:r>
            <a:r>
              <a:rPr lang="id-ID" sz="2000" dirty="0" smtClean="0">
                <a:latin typeface="Arial Narrow" panose="020B0606020202030204" pitchFamily="34" charset="0"/>
              </a:rPr>
              <a:t>Impian</a:t>
            </a:r>
          </a:p>
          <a:p>
            <a:endParaRPr lang="id-ID" sz="2000" dirty="0" smtClean="0">
              <a:latin typeface="Arial Narrow" panose="020B0606020202030204" pitchFamily="34" charset="0"/>
            </a:endParaRPr>
          </a:p>
          <a:p>
            <a:endParaRPr lang="id-ID" sz="2000" dirty="0">
              <a:latin typeface="Arial Narrow" panose="020B0606020202030204" pitchFamily="34" charset="0"/>
            </a:endParaRPr>
          </a:p>
        </p:txBody>
      </p:sp>
    </p:spTree>
    <p:extLst>
      <p:ext uri="{BB962C8B-B14F-4D97-AF65-F5344CB8AC3E}">
        <p14:creationId xmlns:p14="http://schemas.microsoft.com/office/powerpoint/2010/main" val="96878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580">
                                          <p:stCondLst>
                                            <p:cond delay="0"/>
                                          </p:stCondLst>
                                        </p:cTn>
                                        <p:tgtEl>
                                          <p:spTgt spid="3">
                                            <p:txEl>
                                              <p:pRg st="2" end="2"/>
                                            </p:txEl>
                                          </p:spTgt>
                                        </p:tgtEl>
                                      </p:cBhvr>
                                    </p:animEffect>
                                    <p:anim calcmode="lin" valueType="num">
                                      <p:cBhvr>
                                        <p:cTn id="4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2" end="2"/>
                                            </p:txEl>
                                          </p:spTgt>
                                        </p:tgtEl>
                                      </p:cBhvr>
                                      <p:to x="100000" y="60000"/>
                                    </p:animScale>
                                    <p:animScale>
                                      <p:cBhvr>
                                        <p:cTn id="55" dur="166" decel="50000">
                                          <p:stCondLst>
                                            <p:cond delay="676"/>
                                          </p:stCondLst>
                                        </p:cTn>
                                        <p:tgtEl>
                                          <p:spTgt spid="3">
                                            <p:txEl>
                                              <p:pRg st="2" end="2"/>
                                            </p:txEl>
                                          </p:spTgt>
                                        </p:tgtEl>
                                      </p:cBhvr>
                                      <p:to x="100000" y="100000"/>
                                    </p:animScale>
                                    <p:animScale>
                                      <p:cBhvr>
                                        <p:cTn id="56" dur="26">
                                          <p:stCondLst>
                                            <p:cond delay="1312"/>
                                          </p:stCondLst>
                                        </p:cTn>
                                        <p:tgtEl>
                                          <p:spTgt spid="3">
                                            <p:txEl>
                                              <p:pRg st="2" end="2"/>
                                            </p:txEl>
                                          </p:spTgt>
                                        </p:tgtEl>
                                      </p:cBhvr>
                                      <p:to x="100000" y="80000"/>
                                    </p:animScale>
                                    <p:animScale>
                                      <p:cBhvr>
                                        <p:cTn id="57" dur="166" decel="50000">
                                          <p:stCondLst>
                                            <p:cond delay="1338"/>
                                          </p:stCondLst>
                                        </p:cTn>
                                        <p:tgtEl>
                                          <p:spTgt spid="3">
                                            <p:txEl>
                                              <p:pRg st="2" end="2"/>
                                            </p:txEl>
                                          </p:spTgt>
                                        </p:tgtEl>
                                      </p:cBhvr>
                                      <p:to x="100000" y="100000"/>
                                    </p:animScale>
                                    <p:animScale>
                                      <p:cBhvr>
                                        <p:cTn id="58" dur="26">
                                          <p:stCondLst>
                                            <p:cond delay="1642"/>
                                          </p:stCondLst>
                                        </p:cTn>
                                        <p:tgtEl>
                                          <p:spTgt spid="3">
                                            <p:txEl>
                                              <p:pRg st="2" end="2"/>
                                            </p:txEl>
                                          </p:spTgt>
                                        </p:tgtEl>
                                      </p:cBhvr>
                                      <p:to x="100000" y="90000"/>
                                    </p:animScale>
                                    <p:animScale>
                                      <p:cBhvr>
                                        <p:cTn id="59" dur="166" decel="50000">
                                          <p:stCondLst>
                                            <p:cond delay="1668"/>
                                          </p:stCondLst>
                                        </p:cTn>
                                        <p:tgtEl>
                                          <p:spTgt spid="3">
                                            <p:txEl>
                                              <p:pRg st="2" end="2"/>
                                            </p:txEl>
                                          </p:spTgt>
                                        </p:tgtEl>
                                      </p:cBhvr>
                                      <p:to x="100000" y="100000"/>
                                    </p:animScale>
                                    <p:animScale>
                                      <p:cBhvr>
                                        <p:cTn id="60" dur="26">
                                          <p:stCondLst>
                                            <p:cond delay="1808"/>
                                          </p:stCondLst>
                                        </p:cTn>
                                        <p:tgtEl>
                                          <p:spTgt spid="3">
                                            <p:txEl>
                                              <p:pRg st="2" end="2"/>
                                            </p:txEl>
                                          </p:spTgt>
                                        </p:tgtEl>
                                      </p:cBhvr>
                                      <p:to x="100000" y="95000"/>
                                    </p:animScale>
                                    <p:animScale>
                                      <p:cBhvr>
                                        <p:cTn id="61" dur="166" decel="50000">
                                          <p:stCondLst>
                                            <p:cond delay="1834"/>
                                          </p:stCondLst>
                                        </p:cTn>
                                        <p:tgtEl>
                                          <p:spTgt spid="3">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3">
                                            <p:txEl>
                                              <p:pRg st="3" end="3"/>
                                            </p:txEl>
                                          </p:spTgt>
                                        </p:tgtEl>
                                        <p:attrNameLst>
                                          <p:attrName>style.visibility</p:attrName>
                                        </p:attrNameLst>
                                      </p:cBhvr>
                                      <p:to>
                                        <p:strVal val="visible"/>
                                      </p:to>
                                    </p:set>
                                    <p:animEffect transition="in" filter="wipe(down)">
                                      <p:cBhvr>
                                        <p:cTn id="66" dur="580">
                                          <p:stCondLst>
                                            <p:cond delay="0"/>
                                          </p:stCondLst>
                                        </p:cTn>
                                        <p:tgtEl>
                                          <p:spTgt spid="3">
                                            <p:txEl>
                                              <p:pRg st="3" end="3"/>
                                            </p:txEl>
                                          </p:spTgt>
                                        </p:tgtEl>
                                      </p:cBhvr>
                                    </p:animEffect>
                                    <p:anim calcmode="lin" valueType="num">
                                      <p:cBhvr>
                                        <p:cTn id="6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3" end="3"/>
                                            </p:txEl>
                                          </p:spTgt>
                                        </p:tgtEl>
                                      </p:cBhvr>
                                      <p:to x="100000" y="60000"/>
                                    </p:animScale>
                                    <p:animScale>
                                      <p:cBhvr>
                                        <p:cTn id="73" dur="166" decel="50000">
                                          <p:stCondLst>
                                            <p:cond delay="676"/>
                                          </p:stCondLst>
                                        </p:cTn>
                                        <p:tgtEl>
                                          <p:spTgt spid="3">
                                            <p:txEl>
                                              <p:pRg st="3" end="3"/>
                                            </p:txEl>
                                          </p:spTgt>
                                        </p:tgtEl>
                                      </p:cBhvr>
                                      <p:to x="100000" y="100000"/>
                                    </p:animScale>
                                    <p:animScale>
                                      <p:cBhvr>
                                        <p:cTn id="74" dur="26">
                                          <p:stCondLst>
                                            <p:cond delay="1312"/>
                                          </p:stCondLst>
                                        </p:cTn>
                                        <p:tgtEl>
                                          <p:spTgt spid="3">
                                            <p:txEl>
                                              <p:pRg st="3" end="3"/>
                                            </p:txEl>
                                          </p:spTgt>
                                        </p:tgtEl>
                                      </p:cBhvr>
                                      <p:to x="100000" y="80000"/>
                                    </p:animScale>
                                    <p:animScale>
                                      <p:cBhvr>
                                        <p:cTn id="75" dur="166" decel="50000">
                                          <p:stCondLst>
                                            <p:cond delay="1338"/>
                                          </p:stCondLst>
                                        </p:cTn>
                                        <p:tgtEl>
                                          <p:spTgt spid="3">
                                            <p:txEl>
                                              <p:pRg st="3" end="3"/>
                                            </p:txEl>
                                          </p:spTgt>
                                        </p:tgtEl>
                                      </p:cBhvr>
                                      <p:to x="100000" y="100000"/>
                                    </p:animScale>
                                    <p:animScale>
                                      <p:cBhvr>
                                        <p:cTn id="76" dur="26">
                                          <p:stCondLst>
                                            <p:cond delay="1642"/>
                                          </p:stCondLst>
                                        </p:cTn>
                                        <p:tgtEl>
                                          <p:spTgt spid="3">
                                            <p:txEl>
                                              <p:pRg st="3" end="3"/>
                                            </p:txEl>
                                          </p:spTgt>
                                        </p:tgtEl>
                                      </p:cBhvr>
                                      <p:to x="100000" y="90000"/>
                                    </p:animScale>
                                    <p:animScale>
                                      <p:cBhvr>
                                        <p:cTn id="77" dur="166" decel="50000">
                                          <p:stCondLst>
                                            <p:cond delay="1668"/>
                                          </p:stCondLst>
                                        </p:cTn>
                                        <p:tgtEl>
                                          <p:spTgt spid="3">
                                            <p:txEl>
                                              <p:pRg st="3" end="3"/>
                                            </p:txEl>
                                          </p:spTgt>
                                        </p:tgtEl>
                                      </p:cBhvr>
                                      <p:to x="100000" y="100000"/>
                                    </p:animScale>
                                    <p:animScale>
                                      <p:cBhvr>
                                        <p:cTn id="78" dur="26">
                                          <p:stCondLst>
                                            <p:cond delay="1808"/>
                                          </p:stCondLst>
                                        </p:cTn>
                                        <p:tgtEl>
                                          <p:spTgt spid="3">
                                            <p:txEl>
                                              <p:pRg st="3" end="3"/>
                                            </p:txEl>
                                          </p:spTgt>
                                        </p:tgtEl>
                                      </p:cBhvr>
                                      <p:to x="100000" y="95000"/>
                                    </p:animScale>
                                    <p:animScale>
                                      <p:cBhvr>
                                        <p:cTn id="79"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985" y="192992"/>
            <a:ext cx="9601196" cy="1303867"/>
          </a:xfrm>
        </p:spPr>
        <p:txBody>
          <a:bodyPr/>
          <a:lstStyle/>
          <a:p>
            <a:pPr algn="l"/>
            <a:r>
              <a:rPr lang="id-ID" sz="3200" dirty="0" smtClean="0"/>
              <a:t>Sudjojono</a:t>
            </a:r>
            <a:r>
              <a:rPr lang="id-ID" dirty="0" smtClean="0"/>
              <a:t> </a:t>
            </a:r>
            <a:endParaRPr lang="id-ID"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4985" y="1267282"/>
            <a:ext cx="7377826" cy="4820367"/>
          </a:xfrm>
        </p:spPr>
      </p:pic>
    </p:spTree>
    <p:extLst>
      <p:ext uri="{BB962C8B-B14F-4D97-AF65-F5344CB8AC3E}">
        <p14:creationId xmlns:p14="http://schemas.microsoft.com/office/powerpoint/2010/main" val="2643530631"/>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1030" y="2179529"/>
            <a:ext cx="4804773" cy="501040"/>
          </a:xfrm>
        </p:spPr>
        <p:txBody>
          <a:bodyPr>
            <a:noAutofit/>
          </a:bodyPr>
          <a:lstStyle/>
          <a:p>
            <a:r>
              <a:rPr lang="id-ID" sz="3600" dirty="0" smtClean="0"/>
              <a:t>Karya</a:t>
            </a:r>
            <a:br>
              <a:rPr lang="id-ID" sz="3600" dirty="0" smtClean="0"/>
            </a:br>
            <a:r>
              <a:rPr lang="id-ID" sz="3600" dirty="0" smtClean="0"/>
              <a:t> Sudjojono </a:t>
            </a:r>
            <a:endParaRPr lang="id-ID"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5311" y="501041"/>
            <a:ext cx="6947769" cy="5210827"/>
          </a:xfrm>
        </p:spPr>
      </p:pic>
    </p:spTree>
    <p:extLst>
      <p:ext uri="{BB962C8B-B14F-4D97-AF65-F5344CB8AC3E}">
        <p14:creationId xmlns:p14="http://schemas.microsoft.com/office/powerpoint/2010/main" val="1598777884"/>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4416" y="1984215"/>
            <a:ext cx="6157584" cy="846668"/>
          </a:xfrm>
        </p:spPr>
        <p:txBody>
          <a:bodyPr>
            <a:normAutofit fontScale="90000"/>
          </a:bodyPr>
          <a:lstStyle/>
          <a:p>
            <a:r>
              <a:rPr lang="id-ID" sz="2800" dirty="0" smtClean="0"/>
              <a:t>Karya</a:t>
            </a:r>
            <a:br>
              <a:rPr lang="id-ID" sz="2800" dirty="0" smtClean="0"/>
            </a:br>
            <a:r>
              <a:rPr lang="id-ID" sz="2800" dirty="0" smtClean="0"/>
              <a:t> Sudjojono</a:t>
            </a:r>
            <a:endParaRPr lang="id-ID"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67722" y="4108534"/>
            <a:ext cx="2944111" cy="218739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888" y="982132"/>
            <a:ext cx="6858000" cy="4400550"/>
          </a:xfrm>
          <a:prstGeom prst="rect">
            <a:avLst/>
          </a:prstGeom>
        </p:spPr>
      </p:pic>
    </p:spTree>
    <p:extLst>
      <p:ext uri="{BB962C8B-B14F-4D97-AF65-F5344CB8AC3E}">
        <p14:creationId xmlns:p14="http://schemas.microsoft.com/office/powerpoint/2010/main" val="3378262897"/>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85" y="1746220"/>
            <a:ext cx="9601196" cy="1303867"/>
          </a:xfrm>
        </p:spPr>
        <p:txBody>
          <a:bodyPr>
            <a:normAutofit fontScale="90000"/>
          </a:bodyPr>
          <a:lstStyle/>
          <a:p>
            <a:pPr algn="l"/>
            <a:r>
              <a:rPr lang="id-ID" dirty="0" smtClean="0"/>
              <a:t>Agus </a:t>
            </a:r>
            <a:br>
              <a:rPr lang="id-ID" dirty="0" smtClean="0"/>
            </a:br>
            <a:r>
              <a:rPr lang="id-ID" dirty="0" smtClean="0"/>
              <a:t>Djajasuminta</a:t>
            </a:r>
            <a:endParaRPr lang="id-ID"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82449" y="488496"/>
            <a:ext cx="4301836" cy="5837148"/>
          </a:xfrm>
        </p:spPr>
      </p:pic>
    </p:spTree>
    <p:extLst>
      <p:ext uri="{BB962C8B-B14F-4D97-AF65-F5344CB8AC3E}">
        <p14:creationId xmlns:p14="http://schemas.microsoft.com/office/powerpoint/2010/main" val="2119058312"/>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7498" y="476269"/>
            <a:ext cx="4413385" cy="5980897"/>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5742" y="776615"/>
            <a:ext cx="4544105" cy="4998516"/>
          </a:xfrm>
        </p:spPr>
      </p:pic>
    </p:spTree>
    <p:extLst>
      <p:ext uri="{BB962C8B-B14F-4D97-AF65-F5344CB8AC3E}">
        <p14:creationId xmlns:p14="http://schemas.microsoft.com/office/powerpoint/2010/main" val="973838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212" y="1881051"/>
            <a:ext cx="5565342" cy="1056301"/>
          </a:xfrm>
        </p:spPr>
        <p:txBody>
          <a:bodyPr>
            <a:normAutofit fontScale="90000"/>
          </a:bodyPr>
          <a:lstStyle/>
          <a:p>
            <a:r>
              <a:rPr lang="id-ID" dirty="0" smtClean="0"/>
              <a:t>Otto</a:t>
            </a:r>
            <a:br>
              <a:rPr lang="id-ID" dirty="0" smtClean="0"/>
            </a:br>
            <a:r>
              <a:rPr lang="id-ID" dirty="0" smtClean="0"/>
              <a:t> Djaja </a:t>
            </a:r>
            <a:endParaRPr lang="id-ID"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70136" y="796833"/>
            <a:ext cx="6515279" cy="4912521"/>
          </a:xfrm>
        </p:spPr>
      </p:pic>
    </p:spTree>
    <p:extLst>
      <p:ext uri="{BB962C8B-B14F-4D97-AF65-F5344CB8AC3E}">
        <p14:creationId xmlns:p14="http://schemas.microsoft.com/office/powerpoint/2010/main" val="127952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383205"/>
          </a:xfrm>
        </p:spPr>
        <p:txBody>
          <a:bodyPr>
            <a:normAutofit fontScale="90000"/>
          </a:bodyPr>
          <a:lstStyle/>
          <a:p>
            <a:pPr algn="l"/>
            <a:r>
              <a:rPr lang="id-ID" dirty="0" smtClean="0"/>
              <a:t>1. Masa Perintisan </a:t>
            </a:r>
            <a:endParaRPr lang="id-ID" dirty="0"/>
          </a:p>
        </p:txBody>
      </p:sp>
      <p:sp>
        <p:nvSpPr>
          <p:cNvPr id="3" name="Content Placeholder 2"/>
          <p:cNvSpPr>
            <a:spLocks noGrp="1"/>
          </p:cNvSpPr>
          <p:nvPr>
            <p:ph idx="1"/>
          </p:nvPr>
        </p:nvSpPr>
        <p:spPr/>
        <p:txBody>
          <a:bodyPr>
            <a:normAutofit/>
          </a:bodyPr>
          <a:lstStyle/>
          <a:p>
            <a:r>
              <a:rPr lang="id-ID" dirty="0">
                <a:latin typeface="Arial" panose="020B0604020202020204" pitchFamily="34" charset="0"/>
                <a:cs typeface="Arial" panose="020B0604020202020204" pitchFamily="34" charset="0"/>
              </a:rPr>
              <a:t>Raden Saleh Syarif Bustaman ( Terbaya, 1814 -1880 ), putra keluarga bangsawan pribumi mampu </a:t>
            </a:r>
            <a:r>
              <a:rPr lang="id-ID" b="1" dirty="0">
                <a:latin typeface="Arial" panose="020B0604020202020204" pitchFamily="34" charset="0"/>
                <a:cs typeface="Arial" panose="020B0604020202020204" pitchFamily="34" charset="0"/>
              </a:rPr>
              <a:t>melukis gaya/cara barat</a:t>
            </a:r>
            <a:r>
              <a:rPr lang="id-ID" dirty="0">
                <a:latin typeface="Arial" panose="020B0604020202020204" pitchFamily="34" charset="0"/>
                <a:cs typeface="Arial" panose="020B0604020202020204" pitchFamily="34" charset="0"/>
              </a:rPr>
              <a:t>(alat, media dan teknik) yang natural dan romantis. Mendapat bimbingan dari pelukis Belgia </a:t>
            </a:r>
            <a:r>
              <a:rPr lang="id-ID" i="1" dirty="0">
                <a:latin typeface="Arial" panose="020B0604020202020204" pitchFamily="34" charset="0"/>
                <a:cs typeface="Arial" panose="020B0604020202020204" pitchFamily="34" charset="0"/>
              </a:rPr>
              <a:t>Antonio Payen</a:t>
            </a:r>
            <a:r>
              <a:rPr lang="id-ID" dirty="0">
                <a:latin typeface="Arial" panose="020B0604020202020204" pitchFamily="34" charset="0"/>
                <a:cs typeface="Arial" panose="020B0604020202020204" pitchFamily="34" charset="0"/>
              </a:rPr>
              <a:t>, pelukis Belanda </a:t>
            </a:r>
            <a:r>
              <a:rPr lang="id-ID" i="1" dirty="0">
                <a:latin typeface="Arial" panose="020B0604020202020204" pitchFamily="34" charset="0"/>
                <a:cs typeface="Arial" panose="020B0604020202020204" pitchFamily="34" charset="0"/>
              </a:rPr>
              <a:t>A. Schelfhouf dan C</a:t>
            </a:r>
            <a:r>
              <a:rPr lang="id-ID" dirty="0">
                <a:latin typeface="Arial" panose="020B0604020202020204" pitchFamily="34" charset="0"/>
                <a:cs typeface="Arial" panose="020B0604020202020204" pitchFamily="34" charset="0"/>
              </a:rPr>
              <a:t>. Kruseman di Den Haag. Berkeliling dan pernah tinggal di Negara-Negara Eropa</a:t>
            </a:r>
            <a:r>
              <a:rPr lang="id-ID" dirty="0"/>
              <a:t>. </a:t>
            </a:r>
            <a:endParaRPr lang="id-ID" dirty="0" smtClean="0"/>
          </a:p>
          <a:p>
            <a:r>
              <a:rPr lang="id-ID" dirty="0" smtClean="0">
                <a:latin typeface="Arial" panose="020B0604020202020204" pitchFamily="34" charset="0"/>
                <a:cs typeface="Arial" panose="020B0604020202020204" pitchFamily="34" charset="0"/>
              </a:rPr>
              <a:t>Karya Raden Saleh bergaya natural </a:t>
            </a:r>
            <a:r>
              <a:rPr lang="id-ID" dirty="0">
                <a:latin typeface="Arial" panose="020B0604020202020204" pitchFamily="34" charset="0"/>
                <a:cs typeface="Arial" panose="020B0604020202020204" pitchFamily="34" charset="0"/>
              </a:rPr>
              <a:t>dan romantisme, </a:t>
            </a:r>
            <a:r>
              <a:rPr lang="id-ID" dirty="0" smtClean="0">
                <a:latin typeface="Arial" panose="020B0604020202020204" pitchFamily="34" charset="0"/>
                <a:cs typeface="Arial" panose="020B0604020202020204" pitchFamily="34" charset="0"/>
              </a:rPr>
              <a:t>yang mendapat pengaruh </a:t>
            </a:r>
            <a:r>
              <a:rPr lang="id-ID" dirty="0">
                <a:latin typeface="Arial" panose="020B0604020202020204" pitchFamily="34" charset="0"/>
                <a:cs typeface="Arial" panose="020B0604020202020204" pitchFamily="34" charset="0"/>
              </a:rPr>
              <a:t>romantisme Eropa terutama dari </a:t>
            </a:r>
            <a:r>
              <a:rPr lang="id-ID" i="1" dirty="0">
                <a:latin typeface="Arial" panose="020B0604020202020204" pitchFamily="34" charset="0"/>
                <a:cs typeface="Arial" panose="020B0604020202020204" pitchFamily="34" charset="0"/>
              </a:rPr>
              <a:t>Delacroix</a:t>
            </a:r>
          </a:p>
        </p:txBody>
      </p:sp>
    </p:spTree>
    <p:extLst>
      <p:ext uri="{BB962C8B-B14F-4D97-AF65-F5344CB8AC3E}">
        <p14:creationId xmlns:p14="http://schemas.microsoft.com/office/powerpoint/2010/main" val="371971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67006" y="1243494"/>
            <a:ext cx="4214945" cy="5049855"/>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2" y="1073876"/>
            <a:ext cx="3981450" cy="4762500"/>
          </a:xfrm>
          <a:prstGeom prst="rect">
            <a:avLst/>
          </a:prstGeom>
        </p:spPr>
      </p:pic>
    </p:spTree>
    <p:extLst>
      <p:ext uri="{BB962C8B-B14F-4D97-AF65-F5344CB8AC3E}">
        <p14:creationId xmlns:p14="http://schemas.microsoft.com/office/powerpoint/2010/main" val="2067178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0766" y="3023875"/>
            <a:ext cx="9601196" cy="1303867"/>
          </a:xfrm>
        </p:spPr>
        <p:txBody>
          <a:bodyPr>
            <a:noAutofit/>
          </a:bodyPr>
          <a:lstStyle/>
          <a:p>
            <a:pPr algn="l"/>
            <a:r>
              <a:rPr lang="id-ID" sz="3200" dirty="0" smtClean="0">
                <a:latin typeface="Arial" panose="020B0604020202020204" pitchFamily="34" charset="0"/>
                <a:cs typeface="Arial" panose="020B0604020202020204" pitchFamily="34" charset="0"/>
              </a:rPr>
              <a:t>Kemudian ada kelompok</a:t>
            </a:r>
            <a:r>
              <a:rPr lang="id-ID" sz="3200" dirty="0">
                <a:latin typeface="Arial" panose="020B0604020202020204" pitchFamily="34" charset="0"/>
                <a:cs typeface="Arial" panose="020B0604020202020204" pitchFamily="34" charset="0"/>
              </a:rPr>
              <a:t> </a:t>
            </a:r>
            <a:r>
              <a:rPr lang="id-ID" sz="3200" dirty="0">
                <a:latin typeface="Arial" panose="020B0604020202020204" pitchFamily="34" charset="0"/>
                <a:cs typeface="Arial" panose="020B0604020202020204" pitchFamily="34" charset="0"/>
                <a:hlinkClick r:id="rId2" tooltip="Lima Bandung (halaman belum tersedia)"/>
              </a:rPr>
              <a:t>Lima Bandung</a:t>
            </a:r>
            <a:r>
              <a:rPr lang="id-ID" sz="3200" dirty="0">
                <a:latin typeface="Arial" panose="020B0604020202020204" pitchFamily="34" charset="0"/>
                <a:cs typeface="Arial" panose="020B0604020202020204" pitchFamily="34" charset="0"/>
              </a:rPr>
              <a:t>, yaitu kelompok lima pelukis Bandung. Mereka itu adalah </a:t>
            </a:r>
            <a:r>
              <a:rPr lang="id-ID" sz="3200" dirty="0">
                <a:latin typeface="Arial" panose="020B0604020202020204" pitchFamily="34" charset="0"/>
                <a:cs typeface="Arial" panose="020B0604020202020204" pitchFamily="34" charset="0"/>
                <a:hlinkClick r:id="rId3" tooltip="Hendra Gunawan"/>
              </a:rPr>
              <a:t>Hendra Gunawan</a:t>
            </a:r>
            <a:r>
              <a:rPr lang="id-ID" sz="3200" dirty="0">
                <a:latin typeface="Arial" panose="020B0604020202020204" pitchFamily="34" charset="0"/>
                <a:cs typeface="Arial" panose="020B0604020202020204" pitchFamily="34" charset="0"/>
              </a:rPr>
              <a:t>, </a:t>
            </a:r>
            <a:r>
              <a:rPr lang="id-ID" sz="3200" dirty="0">
                <a:latin typeface="Arial" panose="020B0604020202020204" pitchFamily="34" charset="0"/>
                <a:cs typeface="Arial" panose="020B0604020202020204" pitchFamily="34" charset="0"/>
                <a:hlinkClick r:id="rId4" tooltip="Barli (halaman belum tersedia)"/>
              </a:rPr>
              <a:t>Barli</a:t>
            </a:r>
            <a:r>
              <a:rPr lang="id-ID" sz="3200" dirty="0">
                <a:latin typeface="Arial" panose="020B0604020202020204" pitchFamily="34" charset="0"/>
                <a:cs typeface="Arial" panose="020B0604020202020204" pitchFamily="34" charset="0"/>
              </a:rPr>
              <a:t>, </a:t>
            </a:r>
            <a:r>
              <a:rPr lang="id-ID" sz="3200" dirty="0">
                <a:latin typeface="Arial" panose="020B0604020202020204" pitchFamily="34" charset="0"/>
                <a:cs typeface="Arial" panose="020B0604020202020204" pitchFamily="34" charset="0"/>
                <a:hlinkClick r:id="rId5" tooltip="Sudarso"/>
              </a:rPr>
              <a:t>Sudarso</a:t>
            </a:r>
            <a:r>
              <a:rPr lang="id-ID" sz="3200" dirty="0">
                <a:latin typeface="Arial" panose="020B0604020202020204" pitchFamily="34" charset="0"/>
                <a:cs typeface="Arial" panose="020B0604020202020204" pitchFamily="34" charset="0"/>
              </a:rPr>
              <a:t>, dan </a:t>
            </a:r>
            <a:r>
              <a:rPr lang="id-ID" sz="3200" dirty="0">
                <a:latin typeface="Arial" panose="020B0604020202020204" pitchFamily="34" charset="0"/>
                <a:cs typeface="Arial" panose="020B0604020202020204" pitchFamily="34" charset="0"/>
                <a:hlinkClick r:id="rId6" tooltip="Wahdi (halaman belum tersedia)"/>
              </a:rPr>
              <a:t>Wahdi</a:t>
            </a:r>
            <a:r>
              <a:rPr lang="id-ID" sz="3200" dirty="0">
                <a:latin typeface="Arial" panose="020B0604020202020204" pitchFamily="34" charset="0"/>
                <a:cs typeface="Arial" panose="020B0604020202020204" pitchFamily="34" charset="0"/>
              </a:rPr>
              <a:t> serta Affandi yang dipercaya menjabat sebagai pimpinan kelompok. Kelompok ini memiliki andil yang cukup besar dalam perkembangan seni rupa di Indonesia. Kelompok ini berbeda dengan</a:t>
            </a:r>
            <a:r>
              <a:rPr lang="id-ID" sz="3200" dirty="0">
                <a:latin typeface="Arial" panose="020B0604020202020204" pitchFamily="34" charset="0"/>
                <a:cs typeface="Arial" panose="020B0604020202020204" pitchFamily="34" charset="0"/>
                <a:hlinkClick r:id="rId7" tooltip="Persatuan Ahli Gambar Indonesia (halaman belum tersedia)"/>
              </a:rPr>
              <a:t>Persatuan Ahli Gambar Indonesia</a:t>
            </a:r>
            <a:r>
              <a:rPr lang="id-ID" sz="3200" dirty="0">
                <a:latin typeface="Arial" panose="020B0604020202020204" pitchFamily="34" charset="0"/>
                <a:cs typeface="Arial" panose="020B0604020202020204" pitchFamily="34" charset="0"/>
              </a:rPr>
              <a:t> (Persagi) pada tahun </a:t>
            </a:r>
            <a:r>
              <a:rPr lang="id-ID" sz="3200" dirty="0">
                <a:latin typeface="Arial" panose="020B0604020202020204" pitchFamily="34" charset="0"/>
                <a:cs typeface="Arial" panose="020B0604020202020204" pitchFamily="34" charset="0"/>
                <a:hlinkClick r:id="rId8" tooltip="1938"/>
              </a:rPr>
              <a:t>1938</a:t>
            </a:r>
            <a:r>
              <a:rPr lang="id-ID" sz="3200" dirty="0">
                <a:latin typeface="Arial" panose="020B0604020202020204" pitchFamily="34" charset="0"/>
                <a:cs typeface="Arial" panose="020B0604020202020204" pitchFamily="34" charset="0"/>
              </a:rPr>
              <a:t>, melainkan sebuah kelompok belajar bersama dan kerja sama saling membantu sesama pelukis.</a:t>
            </a:r>
          </a:p>
        </p:txBody>
      </p:sp>
      <p:sp>
        <p:nvSpPr>
          <p:cNvPr id="3" name="Content Placeholder 2"/>
          <p:cNvSpPr>
            <a:spLocks noGrp="1"/>
          </p:cNvSpPr>
          <p:nvPr>
            <p:ph idx="1"/>
          </p:nvPr>
        </p:nvSpPr>
        <p:spPr>
          <a:xfrm>
            <a:off x="2342367" y="4659682"/>
            <a:ext cx="8554230" cy="1216186"/>
          </a:xfrm>
        </p:spPr>
        <p:txBody>
          <a:bodyPr/>
          <a:lstStyle/>
          <a:p>
            <a:endParaRPr lang="id-ID" dirty="0"/>
          </a:p>
        </p:txBody>
      </p:sp>
    </p:spTree>
    <p:extLst>
      <p:ext uri="{BB962C8B-B14F-4D97-AF65-F5344CB8AC3E}">
        <p14:creationId xmlns:p14="http://schemas.microsoft.com/office/powerpoint/2010/main" val="9371491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140" y="1640910"/>
            <a:ext cx="2742154" cy="1008344"/>
          </a:xfrm>
        </p:spPr>
        <p:txBody>
          <a:bodyPr/>
          <a:lstStyle/>
          <a:p>
            <a:r>
              <a:rPr lang="id-ID" dirty="0" smtClean="0"/>
              <a:t>Affandi</a:t>
            </a:r>
            <a:endParaRPr lang="id-ID"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2938" y="1640910"/>
            <a:ext cx="6118695" cy="3951657"/>
          </a:xfrm>
        </p:spPr>
      </p:pic>
    </p:spTree>
    <p:extLst>
      <p:ext uri="{BB962C8B-B14F-4D97-AF65-F5344CB8AC3E}">
        <p14:creationId xmlns:p14="http://schemas.microsoft.com/office/powerpoint/2010/main" val="1826592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4093" y="1971689"/>
            <a:ext cx="3614801" cy="934350"/>
          </a:xfrm>
        </p:spPr>
        <p:txBody>
          <a:bodyPr>
            <a:normAutofit fontScale="90000"/>
          </a:bodyPr>
          <a:lstStyle/>
          <a:p>
            <a:r>
              <a:rPr lang="id-ID" dirty="0" smtClean="0"/>
              <a:t>Karya </a:t>
            </a:r>
            <a:br>
              <a:rPr lang="id-ID" dirty="0" smtClean="0"/>
            </a:br>
            <a:r>
              <a:rPr lang="id-ID" dirty="0" smtClean="0"/>
              <a:t>Awal</a:t>
            </a:r>
            <a:endParaRPr lang="id-ID"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7276" y="682334"/>
            <a:ext cx="3752586" cy="5455825"/>
          </a:xfrm>
        </p:spPr>
      </p:pic>
    </p:spTree>
    <p:extLst>
      <p:ext uri="{BB962C8B-B14F-4D97-AF65-F5344CB8AC3E}">
        <p14:creationId xmlns:p14="http://schemas.microsoft.com/office/powerpoint/2010/main" val="33689444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3842" y="1354934"/>
            <a:ext cx="3349482" cy="399938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0830" y="1411302"/>
            <a:ext cx="3027729" cy="459492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5357" y="1354934"/>
            <a:ext cx="2776840" cy="4569580"/>
          </a:xfrm>
          <a:prstGeom prst="rect">
            <a:avLst/>
          </a:prstGeom>
        </p:spPr>
      </p:pic>
    </p:spTree>
    <p:extLst>
      <p:ext uri="{BB962C8B-B14F-4D97-AF65-F5344CB8AC3E}">
        <p14:creationId xmlns:p14="http://schemas.microsoft.com/office/powerpoint/2010/main" val="36890283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512" y="1909059"/>
            <a:ext cx="2424828" cy="909298"/>
          </a:xfrm>
        </p:spPr>
        <p:txBody>
          <a:bodyPr>
            <a:normAutofit fontScale="90000"/>
          </a:bodyPr>
          <a:lstStyle/>
          <a:p>
            <a:pPr algn="l"/>
            <a:r>
              <a:rPr lang="id-ID" dirty="0" smtClean="0"/>
              <a:t>Hendra</a:t>
            </a:r>
            <a:br>
              <a:rPr lang="id-ID" dirty="0" smtClean="0"/>
            </a:br>
            <a:r>
              <a:rPr lang="id-ID" dirty="0" smtClean="0"/>
              <a:t>Gunawan</a:t>
            </a:r>
            <a:endParaRPr lang="id-ID"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7512" y="3638538"/>
            <a:ext cx="2111678" cy="244974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2813" y="814192"/>
            <a:ext cx="6855502" cy="5274090"/>
          </a:xfrm>
          <a:prstGeom prst="rect">
            <a:avLst/>
          </a:prstGeom>
        </p:spPr>
      </p:pic>
    </p:spTree>
    <p:extLst>
      <p:ext uri="{BB962C8B-B14F-4D97-AF65-F5344CB8AC3E}">
        <p14:creationId xmlns:p14="http://schemas.microsoft.com/office/powerpoint/2010/main" val="141138318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1041" y="448321"/>
            <a:ext cx="5556861" cy="373421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0276" y="2642992"/>
            <a:ext cx="5585462" cy="3700369"/>
          </a:xfrm>
          <a:prstGeom prst="rect">
            <a:avLst/>
          </a:prstGeom>
        </p:spPr>
      </p:pic>
    </p:spTree>
    <p:extLst>
      <p:ext uri="{BB962C8B-B14F-4D97-AF65-F5344CB8AC3E}">
        <p14:creationId xmlns:p14="http://schemas.microsoft.com/office/powerpoint/2010/main" val="23600471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1046" y="1921585"/>
            <a:ext cx="3088708" cy="1059610"/>
          </a:xfrm>
        </p:spPr>
        <p:txBody>
          <a:bodyPr>
            <a:normAutofit fontScale="90000"/>
          </a:bodyPr>
          <a:lstStyle/>
          <a:p>
            <a:pPr algn="r"/>
            <a:r>
              <a:rPr lang="id-ID" dirty="0" smtClean="0"/>
              <a:t>Barli </a:t>
            </a:r>
            <a:br>
              <a:rPr lang="id-ID" dirty="0" smtClean="0"/>
            </a:br>
            <a:r>
              <a:rPr lang="id-ID" dirty="0" smtClean="0"/>
              <a:t>Sasmitawinata </a:t>
            </a:r>
            <a:endParaRPr lang="id-ID"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6676" y="475989"/>
            <a:ext cx="4512986" cy="5907051"/>
          </a:xfrm>
        </p:spPr>
      </p:pic>
    </p:spTree>
    <p:extLst>
      <p:ext uri="{BB962C8B-B14F-4D97-AF65-F5344CB8AC3E}">
        <p14:creationId xmlns:p14="http://schemas.microsoft.com/office/powerpoint/2010/main" val="28220113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7853" y="627061"/>
            <a:ext cx="2939637" cy="33178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1955" y="982132"/>
            <a:ext cx="3305175" cy="47625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8397" y="982132"/>
            <a:ext cx="4095750" cy="4762500"/>
          </a:xfrm>
          <a:prstGeom prst="rect">
            <a:avLst/>
          </a:prstGeom>
        </p:spPr>
      </p:pic>
    </p:spTree>
    <p:extLst>
      <p:ext uri="{BB962C8B-B14F-4D97-AF65-F5344CB8AC3E}">
        <p14:creationId xmlns:p14="http://schemas.microsoft.com/office/powerpoint/2010/main" val="3847034047"/>
      </p:ext>
    </p:extLst>
  </p:cSld>
  <p:clrMapOvr>
    <a:masterClrMapping/>
  </p:clrMapOvr>
  <p:transition spd="med">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013" y="869590"/>
            <a:ext cx="9601196" cy="1303867"/>
          </a:xfrm>
        </p:spPr>
        <p:txBody>
          <a:bodyPr>
            <a:normAutofit/>
          </a:bodyPr>
          <a:lstStyle/>
          <a:p>
            <a:pPr algn="l"/>
            <a:r>
              <a:rPr lang="id-ID" sz="4800" dirty="0" smtClean="0">
                <a:latin typeface="Activa" pitchFamily="2" charset="0"/>
              </a:rPr>
              <a:t>4. Masa Pendudukan Jepang</a:t>
            </a:r>
            <a:endParaRPr lang="id-ID" sz="4800" dirty="0">
              <a:latin typeface="Activa" pitchFamily="2" charset="0"/>
            </a:endParaRPr>
          </a:p>
        </p:txBody>
      </p:sp>
      <p:sp>
        <p:nvSpPr>
          <p:cNvPr id="3" name="Content Placeholder 2"/>
          <p:cNvSpPr>
            <a:spLocks noGrp="1"/>
          </p:cNvSpPr>
          <p:nvPr>
            <p:ph idx="1"/>
          </p:nvPr>
        </p:nvSpPr>
        <p:spPr/>
        <p:txBody>
          <a:bodyPr>
            <a:normAutofit/>
          </a:bodyPr>
          <a:lstStyle/>
          <a:p>
            <a:r>
              <a:rPr lang="id-ID" sz="2400" dirty="0" smtClean="0">
                <a:latin typeface="Aquiline Book" pitchFamily="2" charset="0"/>
              </a:rPr>
              <a:t>Pada masa ini para pelukisnya masih di dominasi oleh seniman-seniman sebelumnya, dan diantaranya adalah : </a:t>
            </a:r>
            <a:r>
              <a:rPr lang="id-ID" sz="2400" b="1" dirty="0" smtClean="0">
                <a:latin typeface="Aquiline Book" pitchFamily="2" charset="0"/>
              </a:rPr>
              <a:t>S.Sudjojono</a:t>
            </a:r>
            <a:r>
              <a:rPr lang="id-ID" sz="2400" dirty="0" smtClean="0">
                <a:latin typeface="Aquiline Book" pitchFamily="2" charset="0"/>
              </a:rPr>
              <a:t> dengan judul karya </a:t>
            </a:r>
            <a:r>
              <a:rPr lang="id-ID" sz="2400" i="1" dirty="0" smtClean="0">
                <a:latin typeface="Aquiline Book" pitchFamily="2" charset="0"/>
              </a:rPr>
              <a:t>“mengungsi</a:t>
            </a:r>
            <a:r>
              <a:rPr lang="id-ID" sz="2400" dirty="0" smtClean="0">
                <a:latin typeface="Aquiline Book" pitchFamily="2" charset="0"/>
              </a:rPr>
              <a:t>”, kemudian karya</a:t>
            </a:r>
            <a:r>
              <a:rPr lang="id-ID" sz="2400" b="1" dirty="0" smtClean="0">
                <a:latin typeface="Aquiline Book" pitchFamily="2" charset="0"/>
              </a:rPr>
              <a:t> Affandi </a:t>
            </a:r>
            <a:r>
              <a:rPr lang="id-ID" sz="2400" dirty="0" smtClean="0">
                <a:latin typeface="Aquiline Book" pitchFamily="2" charset="0"/>
              </a:rPr>
              <a:t>dengan judul “</a:t>
            </a:r>
            <a:r>
              <a:rPr lang="id-ID" sz="2400" i="1" dirty="0" smtClean="0">
                <a:latin typeface="Aquiline Book" pitchFamily="2" charset="0"/>
              </a:rPr>
              <a:t>penemis” </a:t>
            </a:r>
            <a:r>
              <a:rPr lang="id-ID" sz="2400" dirty="0" smtClean="0">
                <a:latin typeface="Aquiline Book" pitchFamily="2" charset="0"/>
              </a:rPr>
              <a:t>selanjutnya ada lukisan </a:t>
            </a:r>
            <a:r>
              <a:rPr lang="id-ID" sz="2400" b="1" dirty="0" smtClean="0">
                <a:latin typeface="Aquiline Book" pitchFamily="2" charset="0"/>
              </a:rPr>
              <a:t>Hendra Gunawan </a:t>
            </a:r>
            <a:r>
              <a:rPr lang="id-ID" sz="2400" dirty="0" smtClean="0">
                <a:latin typeface="Aquiline Book" pitchFamily="2" charset="0"/>
              </a:rPr>
              <a:t>yang berjudul</a:t>
            </a:r>
            <a:r>
              <a:rPr lang="id-ID" sz="2400" i="1" dirty="0" smtClean="0">
                <a:latin typeface="Aquiline Book" pitchFamily="2" charset="0"/>
              </a:rPr>
              <a:t>   “ keluarga pemusik”</a:t>
            </a:r>
          </a:p>
          <a:p>
            <a:r>
              <a:rPr lang="id-ID" sz="2400" dirty="0">
                <a:latin typeface="Aquiline Book" pitchFamily="2" charset="0"/>
              </a:rPr>
              <a:t>K</a:t>
            </a:r>
            <a:r>
              <a:rPr lang="id-ID" sz="2400" dirty="0" smtClean="0">
                <a:latin typeface="Aquiline Book" pitchFamily="2" charset="0"/>
              </a:rPr>
              <a:t>arya-karya mereka banyak menggambarkan tentang nasib bangsa Indonesia di bawah penjajahan jepang. penindasan, kemiskinan, kekerasan, adalah tema yang sering menjadi inspirasi mereka dalam berkarya</a:t>
            </a:r>
            <a:r>
              <a:rPr lang="id-ID" dirty="0" smtClean="0">
                <a:latin typeface="Aquiline Book" pitchFamily="2" charset="0"/>
              </a:rPr>
              <a:t>.</a:t>
            </a:r>
            <a:endParaRPr lang="id-ID" dirty="0">
              <a:latin typeface="Aquiline Book" pitchFamily="2" charset="0"/>
            </a:endParaRPr>
          </a:p>
        </p:txBody>
      </p:sp>
    </p:spTree>
    <p:extLst>
      <p:ext uri="{BB962C8B-B14F-4D97-AF65-F5344CB8AC3E}">
        <p14:creationId xmlns:p14="http://schemas.microsoft.com/office/powerpoint/2010/main" val="38799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275" y="3682652"/>
            <a:ext cx="7226472" cy="1283917"/>
          </a:xfrm>
        </p:spPr>
        <p:txBody>
          <a:bodyPr>
            <a:normAutofit/>
          </a:bodyPr>
          <a:lstStyle/>
          <a:p>
            <a:r>
              <a:rPr lang="id-ID" sz="3600" dirty="0" smtClean="0"/>
              <a:t>Raden Saleh  ( muda )</a:t>
            </a:r>
            <a:endParaRPr lang="id-ID" sz="36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1" y="744472"/>
            <a:ext cx="2489748" cy="3789949"/>
          </a:xfrm>
        </p:spPr>
      </p:pic>
    </p:spTree>
    <p:extLst>
      <p:ext uri="{BB962C8B-B14F-4D97-AF65-F5344CB8AC3E}">
        <p14:creationId xmlns:p14="http://schemas.microsoft.com/office/powerpoint/2010/main" val="299412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779" y="70338"/>
            <a:ext cx="10515600" cy="1325563"/>
          </a:xfrm>
        </p:spPr>
        <p:txBody>
          <a:bodyPr/>
          <a:lstStyle/>
          <a:p>
            <a:pPr algn="l"/>
            <a:r>
              <a:rPr lang="id-ID" dirty="0" smtClean="0">
                <a:latin typeface="Times New Roman" panose="02020603050405020304" pitchFamily="18" charset="0"/>
                <a:cs typeface="Times New Roman" panose="02020603050405020304" pitchFamily="18" charset="0"/>
              </a:rPr>
              <a:t>5. Masa Setelah Kemerdekaan</a:t>
            </a:r>
            <a:endParaRPr lang="id-ID"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32564" y="1171182"/>
            <a:ext cx="9601196" cy="3318936"/>
          </a:xfrm>
        </p:spPr>
        <p:txBody>
          <a:bodyPr>
            <a:noAutofit/>
          </a:bodyPr>
          <a:lstStyle/>
          <a:p>
            <a:pPr marL="0" indent="0">
              <a:buNone/>
            </a:pPr>
            <a:r>
              <a:rPr lang="id-ID" sz="1800" b="1" dirty="0">
                <a:latin typeface="Aquiline Book" pitchFamily="2" charset="0"/>
              </a:rPr>
              <a:t>Setelah Jepang keluar dari bumi Indonesia, dunia seni lukis mendapatkan angin segar. Masa kemerdekaan benar-benar mendapatkan kebebasan yang sesungguhnya. Hal ini ditandai dengan munculnya berbagai kelompok atau perkumpulan seniman, yaitu antara lain : </a:t>
            </a:r>
            <a:endParaRPr lang="id-ID" sz="1800" b="1" dirty="0" smtClean="0">
              <a:latin typeface="Aquiline Book" pitchFamily="2" charset="0"/>
            </a:endParaRPr>
          </a:p>
          <a:p>
            <a:r>
              <a:rPr lang="id-ID" sz="1800" b="1" dirty="0">
                <a:latin typeface="Aquiline Book" pitchFamily="2" charset="0"/>
              </a:rPr>
              <a:t>Pada tahun 1946 berdiri SIM (Seniman Indonesia Muda) yang sebelumnya bernama “Seniman masyarakat”. Dipimpin oleh S. Sudjojono, anggotanya : Affandi, Sudarso, Gunawan, Abdus Salam, Trubus dan sebagainya</a:t>
            </a:r>
            <a:r>
              <a:rPr lang="id-ID" sz="1800" b="1" dirty="0" smtClean="0">
                <a:latin typeface="Aquiline Book" pitchFamily="2" charset="0"/>
              </a:rPr>
              <a:t>.</a:t>
            </a:r>
          </a:p>
          <a:p>
            <a:r>
              <a:rPr lang="id-ID" sz="1800" b="1" dirty="0">
                <a:latin typeface="Aquiline Book" pitchFamily="2" charset="0"/>
              </a:rPr>
              <a:t>Pada tahun 1947 berdiri perkumpulan pelukis rakyat yang dipimpin oleh Affandi dan Hendra yang keluar dari perkumpulan SIM. Anggota dari pelukis rakyat antara lain : Hendra, Sasongko, Kusnadi dan sebagainya</a:t>
            </a:r>
            <a:r>
              <a:rPr lang="id-ID" sz="1800" b="1" dirty="0" smtClean="0">
                <a:latin typeface="Aquiline Book" pitchFamily="2" charset="0"/>
              </a:rPr>
              <a:t>.</a:t>
            </a:r>
          </a:p>
          <a:p>
            <a:r>
              <a:rPr lang="id-ID" sz="1800" b="1" dirty="0">
                <a:latin typeface="Aquiline Book" pitchFamily="2" charset="0"/>
              </a:rPr>
              <a:t>Pada tahun 1948 berdiri perkumpulan yang memberikan kursus menggambar, yaitu Prabangkara. Selanjutnya para tokoh SIM, Pelukis rakyat dkk. merumuskan pendirian lembaga pendidikan Akademi Seni Rupa. Tokoh perintisan lembaga tersebut antara lain S. Sudjojono, Hendra Gunawan, Djayengasmoro, Kusnadi, Sindusisworo dan lain-lain</a:t>
            </a:r>
            <a:r>
              <a:rPr lang="id-ID" sz="1800" b="1" dirty="0" smtClean="0">
                <a:latin typeface="Aquiline Book" pitchFamily="2" charset="0"/>
              </a:rPr>
              <a:t>.</a:t>
            </a:r>
          </a:p>
          <a:p>
            <a:r>
              <a:rPr lang="id-ID" sz="1800" b="1" dirty="0">
                <a:latin typeface="Aquiline Book" pitchFamily="2" charset="0"/>
              </a:rPr>
              <a:t>Pada tahun 1950 di Bandung berdiri Balai Perguruan Tinggi Guru Gambar yang dipelopori oleh Prof. Syafei Sumarja dibantu oleh Muhtar Apin, Ahmad Sadali, Sudjoko, Edi Kanta Subraka dan lain-lain. </a:t>
            </a:r>
            <a:endParaRPr lang="id-ID" sz="1800" b="1" dirty="0" smtClean="0">
              <a:latin typeface="Aquiline Book" pitchFamily="2" charset="0"/>
            </a:endParaRPr>
          </a:p>
          <a:p>
            <a:r>
              <a:rPr lang="id-ID" sz="1800" b="1" dirty="0">
                <a:latin typeface="Aquiline Book" pitchFamily="2" charset="0"/>
              </a:rPr>
              <a:t>Pada tahun 1959 Balai Perguruan Tinggi Guru Gambar berubah menjadi jurusan Seni Rupa pada Institut Teknologi Bandung. </a:t>
            </a:r>
          </a:p>
        </p:txBody>
      </p:sp>
    </p:spTree>
    <p:extLst>
      <p:ext uri="{BB962C8B-B14F-4D97-AF65-F5344CB8AC3E}">
        <p14:creationId xmlns:p14="http://schemas.microsoft.com/office/powerpoint/2010/main" val="1492132531"/>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79" y="-435429"/>
            <a:ext cx="6849291" cy="1116874"/>
          </a:xfrm>
        </p:spPr>
        <p:txBody>
          <a:bodyPr>
            <a:normAutofit/>
          </a:bodyPr>
          <a:lstStyle/>
          <a:p>
            <a:pPr algn="l"/>
            <a:r>
              <a:rPr lang="id-ID" sz="3200" dirty="0" smtClean="0">
                <a:latin typeface="AcanthusSSi" panose="00000400000000000000" pitchFamily="2" charset="0"/>
              </a:rPr>
              <a:t>Karya Setelah Kemerdekaan</a:t>
            </a:r>
            <a:endParaRPr lang="id-ID" sz="3200" dirty="0">
              <a:latin typeface="AcanthusSSi" panose="00000400000000000000" pitchFamily="2" charset="0"/>
            </a:endParaRPr>
          </a:p>
        </p:txBody>
      </p:sp>
      <p:sp>
        <p:nvSpPr>
          <p:cNvPr id="3" name="Content Placeholder 2"/>
          <p:cNvSpPr>
            <a:spLocks noGrp="1"/>
          </p:cNvSpPr>
          <p:nvPr>
            <p:ph idx="1"/>
          </p:nvPr>
        </p:nvSpPr>
        <p:spPr>
          <a:xfrm>
            <a:off x="176346" y="920448"/>
            <a:ext cx="10058400" cy="4023360"/>
          </a:xfrm>
        </p:spPr>
        <p:txBody>
          <a:bodyPr/>
          <a:lstStyle/>
          <a:p>
            <a:r>
              <a:rPr lang="id-ID" sz="1800" dirty="0" smtClean="0"/>
              <a:t>Lukisan di masa ini banyak </a:t>
            </a:r>
            <a:r>
              <a:rPr lang="id-ID" sz="1800" smtClean="0"/>
              <a:t>diantaranya mengangkat tema-tema </a:t>
            </a:r>
            <a:r>
              <a:rPr lang="id-ID" sz="1800" b="1" dirty="0" smtClean="0"/>
              <a:t>kegembiraan, kebahagiaan, keindahan dan peristiwa setelah penjajahan yang telah berakhir</a:t>
            </a:r>
            <a:r>
              <a:rPr lang="id-ID" sz="1800" dirty="0" smtClean="0"/>
              <a:t>, namun pelukisnya yang masih tetap bertahan adalah Affandi, </a:t>
            </a:r>
            <a:r>
              <a:rPr lang="id-ID" sz="1800" dirty="0"/>
              <a:t>S</a:t>
            </a:r>
            <a:r>
              <a:rPr lang="id-ID" sz="1800" dirty="0" smtClean="0"/>
              <a:t>udjojono, Barli, Basuki Abdulah, Hendra Gunawan dan bebrapa pelukis lainya yang tidak terdokumentasikan.</a:t>
            </a:r>
          </a:p>
          <a:p>
            <a:endParaRPr lang="id-ID"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46" y="2129518"/>
            <a:ext cx="4762500" cy="3295650"/>
          </a:xfrm>
          <a:prstGeom prst="rect">
            <a:avLst/>
          </a:prstGeom>
        </p:spPr>
      </p:pic>
      <p:sp>
        <p:nvSpPr>
          <p:cNvPr id="5" name="TextBox 4"/>
          <p:cNvSpPr txBox="1"/>
          <p:nvPr/>
        </p:nvSpPr>
        <p:spPr>
          <a:xfrm>
            <a:off x="106679" y="5425168"/>
            <a:ext cx="2904313" cy="369332"/>
          </a:xfrm>
          <a:prstGeom prst="rect">
            <a:avLst/>
          </a:prstGeom>
          <a:noFill/>
        </p:spPr>
        <p:txBody>
          <a:bodyPr wrap="square" rtlCol="0">
            <a:spAutoFit/>
          </a:bodyPr>
          <a:lstStyle/>
          <a:p>
            <a:r>
              <a:rPr lang="id-ID" i="1" dirty="0" smtClean="0">
                <a:latin typeface="Times New Roman" panose="02020603050405020304" pitchFamily="18" charset="0"/>
                <a:cs typeface="Times New Roman" panose="02020603050405020304" pitchFamily="18" charset="0"/>
              </a:rPr>
              <a:t>Karya: Hendra Gunawan</a:t>
            </a:r>
            <a:endParaRPr lang="id-ID" i="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5546" y="1770455"/>
            <a:ext cx="3622531" cy="4586802"/>
          </a:xfrm>
          <a:prstGeom prst="rect">
            <a:avLst/>
          </a:prstGeom>
        </p:spPr>
      </p:pic>
      <p:sp>
        <p:nvSpPr>
          <p:cNvPr id="9" name="TextBox 8"/>
          <p:cNvSpPr txBox="1"/>
          <p:nvPr/>
        </p:nvSpPr>
        <p:spPr>
          <a:xfrm>
            <a:off x="8937171" y="5794500"/>
            <a:ext cx="1850572" cy="369332"/>
          </a:xfrm>
          <a:prstGeom prst="rect">
            <a:avLst/>
          </a:prstGeom>
          <a:noFill/>
        </p:spPr>
        <p:txBody>
          <a:bodyPr wrap="square" rtlCol="0">
            <a:spAutoFit/>
          </a:bodyPr>
          <a:lstStyle/>
          <a:p>
            <a:r>
              <a:rPr lang="id-ID" i="1" dirty="0" smtClean="0">
                <a:latin typeface="Times New Roman" panose="02020603050405020304" pitchFamily="18" charset="0"/>
                <a:cs typeface="Times New Roman" panose="02020603050405020304" pitchFamily="18" charset="0"/>
              </a:rPr>
              <a:t>Karya: Sudjojono</a:t>
            </a:r>
            <a:endParaRPr lang="id-ID"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927490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37" y="134203"/>
            <a:ext cx="8101149" cy="769311"/>
          </a:xfrm>
        </p:spPr>
        <p:txBody>
          <a:bodyPr/>
          <a:lstStyle/>
          <a:p>
            <a:r>
              <a:rPr lang="id-ID" dirty="0" smtClean="0"/>
              <a:t>6. Masa Pendidikan Formal</a:t>
            </a:r>
            <a:endParaRPr lang="id-ID" dirty="0"/>
          </a:p>
        </p:txBody>
      </p:sp>
      <p:sp>
        <p:nvSpPr>
          <p:cNvPr id="3" name="Content Placeholder 2"/>
          <p:cNvSpPr>
            <a:spLocks noGrp="1"/>
          </p:cNvSpPr>
          <p:nvPr>
            <p:ph idx="1"/>
          </p:nvPr>
        </p:nvSpPr>
        <p:spPr>
          <a:xfrm>
            <a:off x="718139" y="1104236"/>
            <a:ext cx="10058400" cy="5463832"/>
          </a:xfrm>
        </p:spPr>
        <p:txBody>
          <a:bodyPr>
            <a:normAutofit/>
          </a:bodyPr>
          <a:lstStyle/>
          <a:p>
            <a:pPr marL="0" indent="0">
              <a:buNone/>
            </a:pPr>
            <a:r>
              <a:rPr lang="id-ID" dirty="0"/>
              <a:t>Pada masa ini ditandai </a:t>
            </a:r>
            <a:r>
              <a:rPr lang="id-ID" dirty="0" smtClean="0"/>
              <a:t>dengan </a:t>
            </a:r>
            <a:r>
              <a:rPr lang="id-ID" dirty="0"/>
              <a:t>lebih mantap berdirinya pendidikan formal </a:t>
            </a:r>
            <a:endParaRPr lang="id-ID" dirty="0" smtClean="0"/>
          </a:p>
          <a:p>
            <a:pPr marL="0" indent="0">
              <a:buNone/>
            </a:pPr>
            <a:endParaRPr lang="id-ID" dirty="0" smtClean="0"/>
          </a:p>
          <a:p>
            <a:r>
              <a:rPr lang="id-ID" dirty="0"/>
              <a:t>Berdirinya ASRI ( Akademi Seni Rupa Indonesia ) Tanggal 18 Januari 1948 di Yogyakarta dengan direktur R.J. Katams</a:t>
            </a:r>
            <a:r>
              <a:rPr lang="id-ID" dirty="0" smtClean="0"/>
              <a:t>.</a:t>
            </a:r>
          </a:p>
          <a:p>
            <a:r>
              <a:rPr lang="id-ID" dirty="0" smtClean="0"/>
              <a:t>Perguruan </a:t>
            </a:r>
            <a:r>
              <a:rPr lang="id-ID" dirty="0"/>
              <a:t>Tinggi Guru Gambar (sekarang jurusan seni rupa ITB) yang dipelopori oleh Prof. Syafei Sumarja di Bandung. </a:t>
            </a:r>
            <a:endParaRPr lang="id-ID" dirty="0" smtClean="0"/>
          </a:p>
          <a:p>
            <a:r>
              <a:rPr lang="id-ID" dirty="0" smtClean="0"/>
              <a:t>Guru </a:t>
            </a:r>
            <a:r>
              <a:rPr lang="id-ID" dirty="0"/>
              <a:t>gambar pada tingkat sekolah-sekolah menengah menuntut terbentuknya jurusan seni rupa pada perguruan tinggi Institut Keguruan dan Ilmu Pendidikan yang terbesar di Indonesia. </a:t>
            </a:r>
            <a:endParaRPr lang="id-ID" dirty="0" smtClean="0"/>
          </a:p>
          <a:p>
            <a:r>
              <a:rPr lang="id-ID" dirty="0" smtClean="0"/>
              <a:t>Dari </a:t>
            </a:r>
            <a:r>
              <a:rPr lang="id-ID" dirty="0"/>
              <a:t>Masa Pendidikan Formal lahir pelukis-pelukis akademis seperti: Widayat, Bagong Kusudiharjo, Edhi Sunarso, Saptoto, G. Sidharta, Abas Alibasyah, Hardi, Sunarto, Siti Rulyati, Mulyadi, Irsam, Arief Sudarsono, Agus Dermawan, Aming Prayitno, dan lainnya (Yogyakarta). Popo Iskandar, Achmad Sadali, But Muchtar, Srihadi, A.D. Pirous, Hariadi, Kabul Suadi, Sunaryo, Jim Supangat, Pandu Sadewa, T. Sutanto. (Bandung) </a:t>
            </a:r>
            <a:endParaRPr lang="id-ID" dirty="0" smtClean="0"/>
          </a:p>
          <a:p>
            <a:pPr marL="0" indent="0">
              <a:buNone/>
            </a:pPr>
            <a:endParaRPr lang="id-ID" dirty="0"/>
          </a:p>
        </p:txBody>
      </p:sp>
    </p:spTree>
    <p:extLst>
      <p:ext uri="{BB962C8B-B14F-4D97-AF65-F5344CB8AC3E}">
        <p14:creationId xmlns:p14="http://schemas.microsoft.com/office/powerpoint/2010/main" val="179691173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68" y="142102"/>
            <a:ext cx="4012580" cy="761148"/>
          </a:xfrm>
        </p:spPr>
        <p:txBody>
          <a:bodyPr>
            <a:normAutofit/>
          </a:bodyPr>
          <a:lstStyle/>
          <a:p>
            <a:r>
              <a:rPr lang="id-ID" sz="2400" b="1" dirty="0" smtClean="0"/>
              <a:t>Beberapa contoh karya </a:t>
            </a:r>
            <a:br>
              <a:rPr lang="id-ID" sz="2400" b="1" dirty="0" smtClean="0"/>
            </a:br>
            <a:r>
              <a:rPr lang="id-ID" sz="2400" b="1" dirty="0" smtClean="0"/>
              <a:t>dari masa Pendidikan Formal:  </a:t>
            </a:r>
            <a:endParaRPr lang="id-ID" sz="2400" b="1" dirty="0"/>
          </a:p>
        </p:txBody>
      </p:sp>
      <p:sp>
        <p:nvSpPr>
          <p:cNvPr id="3" name="Content Placeholder 2"/>
          <p:cNvSpPr>
            <a:spLocks noGrp="1"/>
          </p:cNvSpPr>
          <p:nvPr>
            <p:ph idx="1"/>
          </p:nvPr>
        </p:nvSpPr>
        <p:spPr>
          <a:xfrm>
            <a:off x="247186" y="1123098"/>
            <a:ext cx="10515600" cy="4351338"/>
          </a:xfrm>
        </p:spPr>
        <p:txBody>
          <a:bodyPr/>
          <a:lstStyle/>
          <a:p>
            <a:r>
              <a:rPr lang="id-ID" dirty="0" smtClean="0"/>
              <a:t>“Hutan” karya widayat</a:t>
            </a:r>
          </a:p>
          <a:p>
            <a:r>
              <a:rPr lang="id-ID" dirty="0" smtClean="0"/>
              <a:t>“Berita duka “  G. Sidharta</a:t>
            </a:r>
          </a:p>
          <a:p>
            <a:r>
              <a:rPr lang="id-ID" dirty="0" smtClean="0"/>
              <a:t>“ beratapkam langit dan bumi amparan” AD porous</a:t>
            </a:r>
          </a:p>
          <a:p>
            <a:r>
              <a:rPr lang="id-ID" dirty="0" smtClean="0"/>
              <a:t>“garuda”kanva abas</a:t>
            </a:r>
          </a:p>
          <a:p>
            <a:endParaRPr lang="id-ID" dirty="0"/>
          </a:p>
        </p:txBody>
      </p:sp>
    </p:spTree>
    <p:extLst>
      <p:ext uri="{BB962C8B-B14F-4D97-AF65-F5344CB8AC3E}">
        <p14:creationId xmlns:p14="http://schemas.microsoft.com/office/powerpoint/2010/main" val="3241725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4" y="376011"/>
            <a:ext cx="9089571" cy="1409245"/>
          </a:xfrm>
        </p:spPr>
        <p:txBody>
          <a:bodyPr/>
          <a:lstStyle/>
          <a:p>
            <a:r>
              <a:rPr lang="id-ID" dirty="0"/>
              <a:t>7. Masa seni rupa baru </a:t>
            </a:r>
            <a:r>
              <a:rPr lang="id-ID" dirty="0" smtClean="0"/>
              <a:t>Indonesia</a:t>
            </a:r>
            <a:endParaRPr lang="id-ID" dirty="0"/>
          </a:p>
        </p:txBody>
      </p:sp>
      <p:sp>
        <p:nvSpPr>
          <p:cNvPr id="3" name="Content Placeholder 2"/>
          <p:cNvSpPr>
            <a:spLocks noGrp="1"/>
          </p:cNvSpPr>
          <p:nvPr>
            <p:ph idx="1"/>
          </p:nvPr>
        </p:nvSpPr>
        <p:spPr>
          <a:xfrm>
            <a:off x="1092426" y="1465089"/>
            <a:ext cx="9836831" cy="5284054"/>
          </a:xfrm>
        </p:spPr>
        <p:txBody>
          <a:bodyPr>
            <a:normAutofit fontScale="77500" lnSpcReduction="20000"/>
          </a:bodyPr>
          <a:lstStyle/>
          <a:p>
            <a:pPr marL="0" indent="0">
              <a:buNone/>
            </a:pPr>
            <a:r>
              <a:rPr lang="id-ID" dirty="0"/>
              <a:t>Pada sekitar tahun 1974, perkembangan seni rupa Indonesia disemarakkan oleh munculnya seniman-seniman muda yang berlatar belakang berbeda, yaitu seniman yang mendapatkan pendidikan formal dan otodidak sama-sama mencetuskan aliran yang tidak dapat dikelompokkan pada aliran/corak yang sudah ada dan merupakan corak baru dalam kancah seni rupa Indonesia. </a:t>
            </a:r>
            <a:endParaRPr lang="id-ID" dirty="0" smtClean="0"/>
          </a:p>
          <a:p>
            <a:pPr marL="0" indent="0">
              <a:buNone/>
            </a:pPr>
            <a:endParaRPr lang="id-ID" dirty="0" smtClean="0"/>
          </a:p>
          <a:p>
            <a:r>
              <a:rPr lang="id-ID" dirty="0"/>
              <a:t>Kesenian yang diciptakan berlandaskan pada konsep : </a:t>
            </a:r>
            <a:endParaRPr lang="id-ID" dirty="0" smtClean="0"/>
          </a:p>
          <a:p>
            <a:r>
              <a:rPr lang="id-ID" dirty="0" smtClean="0"/>
              <a:t>• </a:t>
            </a:r>
            <a:r>
              <a:rPr lang="id-ID" dirty="0"/>
              <a:t>Tidak membeda-bedakan disiplin seni </a:t>
            </a:r>
            <a:endParaRPr lang="id-ID" dirty="0" smtClean="0"/>
          </a:p>
          <a:p>
            <a:r>
              <a:rPr lang="id-ID" dirty="0" smtClean="0"/>
              <a:t>• </a:t>
            </a:r>
            <a:r>
              <a:rPr lang="id-ID" dirty="0"/>
              <a:t>Mengutamakan ekspresi </a:t>
            </a:r>
            <a:endParaRPr lang="id-ID" dirty="0" smtClean="0"/>
          </a:p>
          <a:p>
            <a:r>
              <a:rPr lang="id-ID" dirty="0" smtClean="0"/>
              <a:t>• </a:t>
            </a:r>
            <a:r>
              <a:rPr lang="id-ID" dirty="0"/>
              <a:t>Menghilangkan sikap mengkhususkan cipta seni tertentu </a:t>
            </a:r>
            <a:endParaRPr lang="id-ID" dirty="0" smtClean="0"/>
          </a:p>
          <a:p>
            <a:r>
              <a:rPr lang="id-ID" dirty="0" smtClean="0"/>
              <a:t>• </a:t>
            </a:r>
            <a:r>
              <a:rPr lang="id-ID" dirty="0"/>
              <a:t>Mengedepankan kreatifitas dan serta ide </a:t>
            </a:r>
            <a:r>
              <a:rPr lang="id-ID" dirty="0" smtClean="0"/>
              <a:t>baru </a:t>
            </a:r>
            <a:r>
              <a:rPr lang="id-ID" dirty="0"/>
              <a:t>Besifat eksprimental </a:t>
            </a:r>
            <a:endParaRPr lang="id-ID" dirty="0" smtClean="0"/>
          </a:p>
          <a:p>
            <a:pPr marL="0" indent="0">
              <a:buNone/>
            </a:pPr>
            <a:endParaRPr lang="id-ID" dirty="0"/>
          </a:p>
          <a:p>
            <a:pPr marL="0" indent="0">
              <a:buNone/>
            </a:pPr>
            <a:r>
              <a:rPr lang="id-ID" dirty="0" smtClean="0"/>
              <a:t>Pelopor </a:t>
            </a:r>
            <a:r>
              <a:rPr lang="id-ID" dirty="0"/>
              <a:t>Masa Indonesia Baru : </a:t>
            </a:r>
            <a:endParaRPr lang="id-ID" dirty="0" smtClean="0"/>
          </a:p>
          <a:p>
            <a:r>
              <a:rPr lang="id-ID" dirty="0" smtClean="0"/>
              <a:t>• </a:t>
            </a:r>
            <a:r>
              <a:rPr lang="id-ID" dirty="0"/>
              <a:t>Jim Supangkat, </a:t>
            </a:r>
            <a:endParaRPr lang="id-ID" dirty="0" smtClean="0"/>
          </a:p>
          <a:p>
            <a:r>
              <a:rPr lang="id-ID" dirty="0" smtClean="0"/>
              <a:t>• </a:t>
            </a:r>
            <a:r>
              <a:rPr lang="id-ID" dirty="0"/>
              <a:t>Nyoman Nuarta, </a:t>
            </a:r>
            <a:endParaRPr lang="id-ID" dirty="0" smtClean="0"/>
          </a:p>
          <a:p>
            <a:r>
              <a:rPr lang="id-ID" dirty="0" smtClean="0"/>
              <a:t>• </a:t>
            </a:r>
            <a:r>
              <a:rPr lang="id-ID" dirty="0"/>
              <a:t>S. Primka, </a:t>
            </a:r>
            <a:endParaRPr lang="id-ID" dirty="0" smtClean="0"/>
          </a:p>
          <a:p>
            <a:r>
              <a:rPr lang="id-ID" dirty="0" smtClean="0"/>
              <a:t>• </a:t>
            </a:r>
            <a:r>
              <a:rPr lang="id-ID" dirty="0"/>
              <a:t>Dede Eri Supria, </a:t>
            </a:r>
            <a:endParaRPr lang="id-ID" dirty="0" smtClean="0"/>
          </a:p>
          <a:p>
            <a:r>
              <a:rPr lang="id-ID" dirty="0" smtClean="0"/>
              <a:t>• </a:t>
            </a:r>
            <a:r>
              <a:rPr lang="id-ID" dirty="0"/>
              <a:t>Redha Sorana dan sebagainya. </a:t>
            </a:r>
          </a:p>
        </p:txBody>
      </p:sp>
    </p:spTree>
    <p:extLst>
      <p:ext uri="{BB962C8B-B14F-4D97-AF65-F5344CB8AC3E}">
        <p14:creationId xmlns:p14="http://schemas.microsoft.com/office/powerpoint/2010/main" val="4023794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7068" y="5018163"/>
            <a:ext cx="9601196" cy="1303867"/>
          </a:xfrm>
        </p:spPr>
        <p:txBody>
          <a:bodyPr/>
          <a:lstStyle/>
          <a:p>
            <a:pPr algn="l"/>
            <a:r>
              <a:rPr lang="id-ID" dirty="0" smtClean="0"/>
              <a:t>Raden Saleh ( Tua)</a:t>
            </a:r>
            <a:endParaRPr lang="id-ID"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26267" y="525984"/>
            <a:ext cx="4509371" cy="5796046"/>
          </a:xfrm>
        </p:spPr>
      </p:pic>
    </p:spTree>
    <p:extLst>
      <p:ext uri="{BB962C8B-B14F-4D97-AF65-F5344CB8AC3E}">
        <p14:creationId xmlns:p14="http://schemas.microsoft.com/office/powerpoint/2010/main" val="379372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id-ID" sz="2400" dirty="0" smtClean="0">
                <a:latin typeface="Abbess" pitchFamily="2" charset="0"/>
              </a:rPr>
              <a:t>Contoh Lukisan Raden Saleh</a:t>
            </a:r>
            <a:endParaRPr lang="id-ID" sz="2400" dirty="0">
              <a:latin typeface="Abbess"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2088861"/>
            <a:ext cx="5557158" cy="4300043"/>
          </a:xfrm>
        </p:spPr>
      </p:pic>
      <p:sp>
        <p:nvSpPr>
          <p:cNvPr id="5" name="TextBox 4"/>
          <p:cNvSpPr txBox="1"/>
          <p:nvPr/>
        </p:nvSpPr>
        <p:spPr>
          <a:xfrm>
            <a:off x="6852560" y="5235880"/>
            <a:ext cx="2880986" cy="584775"/>
          </a:xfrm>
          <a:prstGeom prst="rect">
            <a:avLst/>
          </a:prstGeom>
          <a:noFill/>
        </p:spPr>
        <p:txBody>
          <a:bodyPr wrap="square" rtlCol="0">
            <a:spAutoFit/>
          </a:bodyPr>
          <a:lstStyle/>
          <a:p>
            <a:r>
              <a:rPr lang="id-ID" dirty="0" smtClean="0">
                <a:latin typeface="Arial" panose="020B0604020202020204" pitchFamily="34" charset="0"/>
                <a:cs typeface="Arial" panose="020B0604020202020204" pitchFamily="34" charset="0"/>
              </a:rPr>
              <a:t>Judul : </a:t>
            </a:r>
            <a:r>
              <a:rPr lang="id-ID" sz="1400" i="1" dirty="0" smtClean="0">
                <a:latin typeface="Arial" panose="020B0604020202020204" pitchFamily="34" charset="0"/>
                <a:cs typeface="Arial" panose="020B0604020202020204" pitchFamily="34" charset="0"/>
              </a:rPr>
              <a:t>Penangkapan Pangeran Diponegoro</a:t>
            </a:r>
          </a:p>
        </p:txBody>
      </p:sp>
    </p:spTree>
    <p:extLst>
      <p:ext uri="{BB962C8B-B14F-4D97-AF65-F5344CB8AC3E}">
        <p14:creationId xmlns:p14="http://schemas.microsoft.com/office/powerpoint/2010/main" val="712694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9874" y="4597053"/>
            <a:ext cx="3163864" cy="1045922"/>
          </a:xfrm>
        </p:spPr>
        <p:txBody>
          <a:bodyPr>
            <a:normAutofit/>
          </a:bodyPr>
          <a:lstStyle/>
          <a:p>
            <a:r>
              <a:rPr lang="id-ID" sz="2800" dirty="0" smtClean="0"/>
              <a:t>Judul: </a:t>
            </a:r>
            <a:r>
              <a:rPr lang="id-ID" sz="1800" i="1" dirty="0" smtClean="0">
                <a:latin typeface="Arial" panose="020B0604020202020204" pitchFamily="34" charset="0"/>
                <a:cs typeface="Arial" panose="020B0604020202020204" pitchFamily="34" charset="0"/>
              </a:rPr>
              <a:t>Penangkapan Pangeran Diponegoro</a:t>
            </a:r>
            <a:endParaRPr lang="id-ID" sz="1800" i="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4465" y="1265129"/>
            <a:ext cx="7560358" cy="4599906"/>
          </a:xfrm>
        </p:spPr>
      </p:pic>
    </p:spTree>
    <p:extLst>
      <p:ext uri="{BB962C8B-B14F-4D97-AF65-F5344CB8AC3E}">
        <p14:creationId xmlns:p14="http://schemas.microsoft.com/office/powerpoint/2010/main" val="417567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3442" y="4797468"/>
            <a:ext cx="2525036" cy="1070975"/>
          </a:xfrm>
        </p:spPr>
        <p:txBody>
          <a:bodyPr>
            <a:normAutofit/>
          </a:bodyPr>
          <a:lstStyle/>
          <a:p>
            <a:r>
              <a:rPr lang="id-ID" sz="2000" dirty="0" smtClean="0"/>
              <a:t>Judul : </a:t>
            </a:r>
            <a:r>
              <a:rPr lang="id-ID" sz="1600" i="1" dirty="0" smtClean="0">
                <a:latin typeface="Arial" panose="020B0604020202020204" pitchFamily="34" charset="0"/>
                <a:cs typeface="Arial" panose="020B0604020202020204" pitchFamily="34" charset="0"/>
              </a:rPr>
              <a:t>Berburu Singa</a:t>
            </a:r>
            <a:endParaRPr lang="id-ID" sz="1600" i="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3687" y="551145"/>
            <a:ext cx="8249755" cy="5317297"/>
          </a:xfrm>
        </p:spPr>
      </p:pic>
    </p:spTree>
    <p:extLst>
      <p:ext uri="{BB962C8B-B14F-4D97-AF65-F5344CB8AC3E}">
        <p14:creationId xmlns:p14="http://schemas.microsoft.com/office/powerpoint/2010/main" val="171273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dirty="0" smtClean="0"/>
              <a:t>2. Masa Indonesia </a:t>
            </a:r>
            <a:r>
              <a:rPr lang="id-ID" smtClean="0"/>
              <a:t>	</a:t>
            </a:r>
            <a:r>
              <a:rPr lang="id-ID" smtClean="0"/>
              <a:t>Jelita </a:t>
            </a:r>
            <a:r>
              <a:rPr lang="id-ID" dirty="0" smtClean="0"/>
              <a:t>( Mooi Indie)</a:t>
            </a:r>
            <a:endParaRPr lang="id-ID" dirty="0"/>
          </a:p>
        </p:txBody>
      </p:sp>
      <p:sp>
        <p:nvSpPr>
          <p:cNvPr id="3" name="Content Placeholder 2"/>
          <p:cNvSpPr>
            <a:spLocks noGrp="1"/>
          </p:cNvSpPr>
          <p:nvPr>
            <p:ph idx="1"/>
          </p:nvPr>
        </p:nvSpPr>
        <p:spPr/>
        <p:txBody>
          <a:bodyPr>
            <a:normAutofit/>
          </a:bodyPr>
          <a:lstStyle/>
          <a:p>
            <a:r>
              <a:rPr lang="id-ID" sz="2800" dirty="0">
                <a:latin typeface="Arial" panose="020B0604020202020204" pitchFamily="34" charset="0"/>
                <a:cs typeface="Arial" panose="020B0604020202020204" pitchFamily="34" charset="0"/>
              </a:rPr>
              <a:t>Selanjutnya muncul pelukis-pelukis muda yang memiliki konsep berbeda dengan masa perintisan, yaitu melukis keindahan dan keelokan alam Indonesia. Keadaan ini ditandai pula dengan datangnya para pelukis luar/barat atau sebagian ada yang menetap dan melukis keindahan alam Indonesia. </a:t>
            </a:r>
            <a:endParaRPr lang="id-ID" sz="2800" dirty="0" smtClean="0">
              <a:latin typeface="Arial" panose="020B0604020202020204" pitchFamily="34" charset="0"/>
              <a:cs typeface="Arial" panose="020B0604020202020204" pitchFamily="34" charset="0"/>
            </a:endParaRPr>
          </a:p>
          <a:p>
            <a:endParaRPr lang="id-ID"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3929120"/>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730</TotalTime>
  <Words>1111</Words>
  <Application>Microsoft Office PowerPoint</Application>
  <PresentationFormat>Widescreen</PresentationFormat>
  <Paragraphs>100</Paragraphs>
  <Slides>44</Slides>
  <Notes>0</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44</vt:i4>
      </vt:variant>
    </vt:vector>
  </HeadingPairs>
  <TitlesOfParts>
    <vt:vector size="62" baseType="lpstr">
      <vt:lpstr>Abbess</vt:lpstr>
      <vt:lpstr>AcanthusSSi</vt:lpstr>
      <vt:lpstr>Activa</vt:lpstr>
      <vt:lpstr>Alberta</vt:lpstr>
      <vt:lpstr>Aquiline Book</vt:lpstr>
      <vt:lpstr>Arial</vt:lpstr>
      <vt:lpstr>Arial Narrow</vt:lpstr>
      <vt:lpstr>Calibri</vt:lpstr>
      <vt:lpstr>Calibri Light</vt:lpstr>
      <vt:lpstr>Century Gothic</vt:lpstr>
      <vt:lpstr>Garamond</vt:lpstr>
      <vt:lpstr>Times New Roman</vt:lpstr>
      <vt:lpstr>Wingdings 3</vt:lpstr>
      <vt:lpstr>Organic</vt:lpstr>
      <vt:lpstr>1_Organic</vt:lpstr>
      <vt:lpstr>Ion</vt:lpstr>
      <vt:lpstr>Retrospect</vt:lpstr>
      <vt:lpstr>Office Theme</vt:lpstr>
      <vt:lpstr>Sejarah Seni Rupa Indonesia </vt:lpstr>
      <vt:lpstr>PEMBABAGAN SENI RUPA MODERN INDONESIA</vt:lpstr>
      <vt:lpstr>1. Masa Perintisan </vt:lpstr>
      <vt:lpstr>Raden Saleh  ( muda )</vt:lpstr>
      <vt:lpstr>Raden Saleh ( Tua)</vt:lpstr>
      <vt:lpstr>Contoh Lukisan Raden Saleh</vt:lpstr>
      <vt:lpstr>Judul: Penangkapan Pangeran Diponegoro</vt:lpstr>
      <vt:lpstr>Judul : Berburu Singa</vt:lpstr>
      <vt:lpstr>2. Masa Indonesia  Jelita ( Mooi Indie)</vt:lpstr>
      <vt:lpstr>Pelukis Era Mooi Indie :</vt:lpstr>
      <vt:lpstr>Ciri-ciri dari lukisan masa ini :</vt:lpstr>
      <vt:lpstr>  Judul : Pangeran Diponegoro memimpin pertempuran</vt:lpstr>
      <vt:lpstr>PowerPoint Presentation</vt:lpstr>
      <vt:lpstr>Abdullah Suryosubroto</vt:lpstr>
      <vt:lpstr>PowerPoint Presentation</vt:lpstr>
      <vt:lpstr>Henk  Ngantung </vt:lpstr>
      <vt:lpstr>PowerPoint Presentation</vt:lpstr>
      <vt:lpstr>Wakidi </vt:lpstr>
      <vt:lpstr>PowerPoint Presentation</vt:lpstr>
      <vt:lpstr>Karya masa Indonesia Jelita 2</vt:lpstr>
      <vt:lpstr>PowerPoint Presentation</vt:lpstr>
      <vt:lpstr>3. Masa Cita Nasional</vt:lpstr>
      <vt:lpstr>Hasil karya mereka mencerminkan :  • Mementingkan nilai-nilai psikologis;  • Tema perjuangan rakyat ;  • Tidak terikat kepada obyek alam yang nyata;  • Memiliki kepribadian Indonesia ;  • Didasari oleh semangat dan keberanian; </vt:lpstr>
      <vt:lpstr>Sudjojono </vt:lpstr>
      <vt:lpstr>Karya  Sudjojono </vt:lpstr>
      <vt:lpstr>Karya  Sudjojono</vt:lpstr>
      <vt:lpstr>Agus  Djajasuminta</vt:lpstr>
      <vt:lpstr>PowerPoint Presentation</vt:lpstr>
      <vt:lpstr>Otto  Djaja </vt:lpstr>
      <vt:lpstr>PowerPoint Presentation</vt:lpstr>
      <vt:lpstr>Kemudian ada kelompok Lima Bandung, yaitu kelompok lima pelukis Bandung. Mereka itu adalah Hendra Gunawan, Barli, Sudarso, dan Wahdi serta Affandi yang dipercaya menjabat sebagai pimpinan kelompok. Kelompok ini memiliki andil yang cukup besar dalam perkembangan seni rupa di Indonesia. Kelompok ini berbeda denganPersatuan Ahli Gambar Indonesia (Persagi) pada tahun 1938, melainkan sebuah kelompok belajar bersama dan kerja sama saling membantu sesama pelukis.</vt:lpstr>
      <vt:lpstr>Affandi</vt:lpstr>
      <vt:lpstr>Karya  Awal</vt:lpstr>
      <vt:lpstr>PowerPoint Presentation</vt:lpstr>
      <vt:lpstr>Hendra Gunawan</vt:lpstr>
      <vt:lpstr>PowerPoint Presentation</vt:lpstr>
      <vt:lpstr>Barli  Sasmitawinata </vt:lpstr>
      <vt:lpstr>PowerPoint Presentation</vt:lpstr>
      <vt:lpstr>4. Masa Pendudukan Jepang</vt:lpstr>
      <vt:lpstr>5. Masa Setelah Kemerdekaan</vt:lpstr>
      <vt:lpstr>Karya Setelah Kemerdekaan</vt:lpstr>
      <vt:lpstr>6. Masa Pendidikan Formal</vt:lpstr>
      <vt:lpstr>Beberapa contoh karya  dari masa Pendidikan Formal:  </vt:lpstr>
      <vt:lpstr>7. Masa seni rupa baru Indonesia</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Sejaran seni rupa indonesia</dc:title>
  <dc:creator>ismail - [2010]</dc:creator>
  <cp:lastModifiedBy>ismail - [2010]</cp:lastModifiedBy>
  <cp:revision>68</cp:revision>
  <dcterms:created xsi:type="dcterms:W3CDTF">2015-09-22T04:30:50Z</dcterms:created>
  <dcterms:modified xsi:type="dcterms:W3CDTF">2015-11-17T04:34:28Z</dcterms:modified>
</cp:coreProperties>
</file>