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56" r:id="rId2"/>
    <p:sldId id="257" r:id="rId3"/>
    <p:sldId id="259" r:id="rId4"/>
    <p:sldId id="260" r:id="rId5"/>
    <p:sldId id="261" r:id="rId6"/>
    <p:sldId id="262" r:id="rId7"/>
    <p:sldId id="263" r:id="rId8"/>
    <p:sldId id="264" r:id="rId9"/>
    <p:sldId id="265"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7" r:id="rId24"/>
    <p:sldId id="288" r:id="rId25"/>
    <p:sldId id="290" r:id="rId26"/>
    <p:sldId id="291" r:id="rId27"/>
    <p:sldId id="294" r:id="rId28"/>
  </p:sldIdLst>
  <p:sldSz cx="9144000" cy="6858000" type="screen4x3"/>
  <p:notesSz cx="6858000" cy="9945688"/>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13" autoAdjust="0"/>
    <p:restoredTop sz="94615" autoAdjust="0"/>
  </p:normalViewPr>
  <p:slideViewPr>
    <p:cSldViewPr>
      <p:cViewPr>
        <p:scale>
          <a:sx n="71" d="100"/>
          <a:sy n="71" d="100"/>
        </p:scale>
        <p:origin x="-546" y="-84"/>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6606770D-E618-4F48-BBF6-2080A7E8F030}" type="datetimeFigureOut">
              <a:rPr lang="en-US" smtClean="0"/>
              <a:t>1/19/2013</a:t>
            </a:fld>
            <a:endParaRPr lang="en-US"/>
          </a:p>
        </p:txBody>
      </p:sp>
      <p:sp>
        <p:nvSpPr>
          <p:cNvPr id="4" name="Footer Placeholder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a:defRPr sz="1200"/>
            </a:lvl1pPr>
          </a:lstStyle>
          <a:p>
            <a:fld id="{EE1CD8F6-B609-49F5-BA99-7A952A4E103F}" type="slidenum">
              <a:rPr lang="en-US" smtClean="0"/>
              <a:t>‹#›</a:t>
            </a:fld>
            <a:endParaRPr lang="en-US"/>
          </a:p>
        </p:txBody>
      </p:sp>
    </p:spTree>
    <p:extLst>
      <p:ext uri="{BB962C8B-B14F-4D97-AF65-F5344CB8AC3E}">
        <p14:creationId xmlns:p14="http://schemas.microsoft.com/office/powerpoint/2010/main" val="36217728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1BF6CCB2-94F4-48F8-894C-F8A21E1D00DB}" type="datetimeFigureOut">
              <a:rPr lang="id-ID" smtClean="0"/>
              <a:pPr/>
              <a:t>19/01/2013</a:t>
            </a:fld>
            <a:endParaRPr lang="id-ID"/>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E6F8C525-32CF-4375-8AB8-57C99738FB6B}" type="slidenum">
              <a:rPr lang="id-ID" smtClean="0"/>
              <a:pPr/>
              <a:t>‹#›</a:t>
            </a:fld>
            <a:endParaRPr lang="id-ID"/>
          </a:p>
        </p:txBody>
      </p:sp>
    </p:spTree>
    <p:extLst>
      <p:ext uri="{BB962C8B-B14F-4D97-AF65-F5344CB8AC3E}">
        <p14:creationId xmlns:p14="http://schemas.microsoft.com/office/powerpoint/2010/main" val="3461700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b="1" dirty="0" smtClean="0"/>
              <a:t>2. Bidang Pandang / Framing</a:t>
            </a:r>
            <a:endParaRPr lang="id-ID" dirty="0" smtClean="0"/>
          </a:p>
          <a:p>
            <a:r>
              <a:rPr lang="id-ID" dirty="0" smtClean="0"/>
              <a:t>Bidang pandangan atau framing adalah suatu langkah pengambilan gambar yang harus menentukan luas bidang pandangan untuk suatu obyek utama dan obyek lainnya dalam hubungannya dengan latar belakang. Macam bidang pandangan atau framing </a:t>
            </a:r>
          </a:p>
          <a:p>
            <a:endParaRPr lang="id-ID" dirty="0"/>
          </a:p>
        </p:txBody>
      </p:sp>
      <p:sp>
        <p:nvSpPr>
          <p:cNvPr id="4" name="Slide Number Placeholder 3"/>
          <p:cNvSpPr>
            <a:spLocks noGrp="1"/>
          </p:cNvSpPr>
          <p:nvPr>
            <p:ph type="sldNum" sz="quarter" idx="10"/>
          </p:nvPr>
        </p:nvSpPr>
        <p:spPr/>
        <p:txBody>
          <a:bodyPr/>
          <a:lstStyle/>
          <a:p>
            <a:fld id="{E6F8C525-32CF-4375-8AB8-57C99738FB6B}" type="slidenum">
              <a:rPr lang="id-ID" smtClean="0"/>
              <a:pPr/>
              <a:t>7</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FD47B10-3CF4-49DF-9D3B-38903CE91FF0}" type="datetimeFigureOut">
              <a:rPr lang="id-ID" smtClean="0"/>
              <a:pPr/>
              <a:t>19/01/2013</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A8E0C87E-3A06-47CE-A11E-EA218F7F9AB7}"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D47B10-3CF4-49DF-9D3B-38903CE91FF0}" type="datetimeFigureOut">
              <a:rPr lang="id-ID" smtClean="0"/>
              <a:pPr/>
              <a:t>19/01/2013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8E0C87E-3A06-47CE-A11E-EA218F7F9AB7}"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D47B10-3CF4-49DF-9D3B-38903CE91FF0}" type="datetimeFigureOut">
              <a:rPr lang="id-ID" smtClean="0"/>
              <a:pPr/>
              <a:t>19/01/2013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8E0C87E-3A06-47CE-A11E-EA218F7F9AB7}"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D47B10-3CF4-49DF-9D3B-38903CE91FF0}" type="datetimeFigureOut">
              <a:rPr lang="id-ID" smtClean="0"/>
              <a:pPr/>
              <a:t>19/01/2013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8E0C87E-3A06-47CE-A11E-EA218F7F9AB7}"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FD47B10-3CF4-49DF-9D3B-38903CE91FF0}" type="datetimeFigureOut">
              <a:rPr lang="id-ID" smtClean="0"/>
              <a:pPr/>
              <a:t>19/01/2013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8E0C87E-3A06-47CE-A11E-EA218F7F9AB7}"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FD47B10-3CF4-49DF-9D3B-38903CE91FF0}" type="datetimeFigureOut">
              <a:rPr lang="id-ID" smtClean="0"/>
              <a:pPr/>
              <a:t>19/01/2013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8E0C87E-3A06-47CE-A11E-EA218F7F9AB7}"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FD47B10-3CF4-49DF-9D3B-38903CE91FF0}" type="datetimeFigureOut">
              <a:rPr lang="id-ID" smtClean="0"/>
              <a:pPr/>
              <a:t>19/01/2013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8E0C87E-3A06-47CE-A11E-EA218F7F9AB7}"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FD47B10-3CF4-49DF-9D3B-38903CE91FF0}" type="datetimeFigureOut">
              <a:rPr lang="id-ID" smtClean="0"/>
              <a:pPr/>
              <a:t>19/01/2013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8E0C87E-3A06-47CE-A11E-EA218F7F9AB7}"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D47B10-3CF4-49DF-9D3B-38903CE91FF0}" type="datetimeFigureOut">
              <a:rPr lang="id-ID" smtClean="0"/>
              <a:pPr/>
              <a:t>19/01/2013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8E0C87E-3A06-47CE-A11E-EA218F7F9AB7}"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FD47B10-3CF4-49DF-9D3B-38903CE91FF0}" type="datetimeFigureOut">
              <a:rPr lang="id-ID" smtClean="0"/>
              <a:pPr/>
              <a:t>19/01/2013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8E0C87E-3A06-47CE-A11E-EA218F7F9AB7}"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FD47B10-3CF4-49DF-9D3B-38903CE91FF0}" type="datetimeFigureOut">
              <a:rPr lang="id-ID" smtClean="0"/>
              <a:pPr/>
              <a:t>19/01/2013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A8E0C87E-3A06-47CE-A11E-EA218F7F9AB7}"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FD47B10-3CF4-49DF-9D3B-38903CE91FF0}" type="datetimeFigureOut">
              <a:rPr lang="id-ID" smtClean="0"/>
              <a:pPr/>
              <a:t>19/01/2013</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8E0C87E-3A06-47CE-A11E-EA218F7F9AB7}"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143108" y="1142984"/>
            <a:ext cx="4643470" cy="914408"/>
          </a:xfrm>
        </p:spPr>
        <p:txBody>
          <a:bodyPr>
            <a:normAutofit fontScale="90000"/>
          </a:bodyPr>
          <a:lstStyle/>
          <a:p>
            <a:pPr algn="ctr"/>
            <a:r>
              <a:rPr lang="id-ID" dirty="0" smtClean="0"/>
              <a:t>BASIC VIDEOGRAFI </a:t>
            </a:r>
            <a:br>
              <a:rPr lang="id-ID" dirty="0" smtClean="0"/>
            </a:br>
            <a:endParaRPr lang="id-ID" sz="3200" dirty="0"/>
          </a:p>
        </p:txBody>
      </p:sp>
      <p:sp>
        <p:nvSpPr>
          <p:cNvPr id="3" name="Subtitle 2"/>
          <p:cNvSpPr>
            <a:spLocks noGrp="1"/>
          </p:cNvSpPr>
          <p:nvPr>
            <p:ph type="subTitle" idx="4294967295"/>
          </p:nvPr>
        </p:nvSpPr>
        <p:spPr>
          <a:xfrm>
            <a:off x="2714612" y="5429264"/>
            <a:ext cx="3786214" cy="428628"/>
          </a:xfrm>
        </p:spPr>
        <p:txBody>
          <a:bodyPr>
            <a:normAutofit fontScale="77500" lnSpcReduction="20000"/>
          </a:bodyPr>
          <a:lstStyle/>
          <a:p>
            <a:pPr>
              <a:buNone/>
            </a:pPr>
            <a:r>
              <a:rPr lang="id-ID" sz="2400" dirty="0" smtClean="0">
                <a:latin typeface="+mj-lt"/>
              </a:rPr>
              <a:t>OLEH:  R. WISNU WIJAYA DEWOJATI</a:t>
            </a:r>
            <a:endParaRPr lang="id-ID" sz="2400" dirty="0">
              <a:latin typeface="+mj-lt"/>
            </a:endParaRPr>
          </a:p>
        </p:txBody>
      </p:sp>
      <p:pic>
        <p:nvPicPr>
          <p:cNvPr id="5" name="Picture 4" descr="wilt0307canon1.jpg"/>
          <p:cNvPicPr>
            <a:picLocks noChangeAspect="1"/>
          </p:cNvPicPr>
          <p:nvPr/>
        </p:nvPicPr>
        <p:blipFill>
          <a:blip r:embed="rId2" cstate="print"/>
          <a:stretch>
            <a:fillRect/>
          </a:stretch>
        </p:blipFill>
        <p:spPr>
          <a:xfrm>
            <a:off x="2428860" y="2000240"/>
            <a:ext cx="3929090" cy="314327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1000100" y="2643182"/>
            <a:ext cx="5494353" cy="985846"/>
          </a:xfrm>
        </p:spPr>
        <p:txBody>
          <a:bodyPr>
            <a:normAutofit/>
          </a:bodyPr>
          <a:lstStyle/>
          <a:p>
            <a:r>
              <a:rPr lang="id-ID" dirty="0" smtClean="0"/>
              <a:t>BASIC VIDEOGRAFI</a:t>
            </a:r>
            <a:endParaRPr lang="id-ID" dirty="0"/>
          </a:p>
        </p:txBody>
      </p:sp>
      <p:sp>
        <p:nvSpPr>
          <p:cNvPr id="5" name="Subtitle 4"/>
          <p:cNvSpPr>
            <a:spLocks noGrp="1"/>
          </p:cNvSpPr>
          <p:nvPr>
            <p:ph type="subTitle" idx="4294967295"/>
          </p:nvPr>
        </p:nvSpPr>
        <p:spPr>
          <a:xfrm>
            <a:off x="1928794" y="3786190"/>
            <a:ext cx="3643338" cy="414339"/>
          </a:xfrm>
        </p:spPr>
        <p:txBody>
          <a:bodyPr>
            <a:normAutofit fontScale="92500" lnSpcReduction="20000"/>
          </a:bodyPr>
          <a:lstStyle/>
          <a:p>
            <a:pPr>
              <a:buNone/>
            </a:pPr>
            <a:r>
              <a:rPr lang="id-ID" b="1" dirty="0" smtClean="0">
                <a:latin typeface="+mj-lt"/>
              </a:rPr>
              <a:t>TEKNIK VIDEO SHOOTING</a:t>
            </a:r>
            <a:endParaRPr lang="id-ID" b="1" dirty="0">
              <a:latin typeface="+mj-lt"/>
            </a:endParaRPr>
          </a:p>
        </p:txBody>
      </p:sp>
      <p:pic>
        <p:nvPicPr>
          <p:cNvPr id="6" name="Picture 5" descr="wilt0307canon1.jpg"/>
          <p:cNvPicPr>
            <a:picLocks noChangeAspect="1"/>
          </p:cNvPicPr>
          <p:nvPr/>
        </p:nvPicPr>
        <p:blipFill>
          <a:blip r:embed="rId2" cstate="print"/>
          <a:stretch>
            <a:fillRect/>
          </a:stretch>
        </p:blipFill>
        <p:spPr>
          <a:xfrm>
            <a:off x="5786446" y="2428868"/>
            <a:ext cx="2946788" cy="235743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28670"/>
            <a:ext cx="8229600" cy="581772"/>
          </a:xfrm>
        </p:spPr>
        <p:txBody>
          <a:bodyPr>
            <a:normAutofit/>
          </a:bodyPr>
          <a:lstStyle/>
          <a:p>
            <a:r>
              <a:rPr lang="id-ID" sz="2800" b="1" dirty="0" smtClean="0"/>
              <a:t>TEKNIK CAMERA VIDEO SHOOTING</a:t>
            </a:r>
            <a:endParaRPr lang="id-ID" sz="2800" b="1" dirty="0"/>
          </a:p>
        </p:txBody>
      </p:sp>
      <p:sp>
        <p:nvSpPr>
          <p:cNvPr id="3" name="Content Placeholder 2"/>
          <p:cNvSpPr>
            <a:spLocks noGrp="1"/>
          </p:cNvSpPr>
          <p:nvPr>
            <p:ph idx="1"/>
          </p:nvPr>
        </p:nvSpPr>
        <p:spPr>
          <a:xfrm>
            <a:off x="457200" y="1643050"/>
            <a:ext cx="8229600" cy="4681550"/>
          </a:xfrm>
        </p:spPr>
        <p:txBody>
          <a:bodyPr>
            <a:normAutofit/>
          </a:bodyPr>
          <a:lstStyle/>
          <a:p>
            <a:r>
              <a:rPr lang="id-ID" dirty="0" smtClean="0">
                <a:latin typeface="+mj-lt"/>
              </a:rPr>
              <a:t>Bayangkan jika kita meanalogikan kamera sebagai pencerita, hal yang langsung menyentuh, menghubungkan antara dunia film dan penonton, pasti kita tidak ingin sang pencerita tampil dengan keseadaan. Sang pencerita haruslah menarik, tidak membosankan, tidak statis dan tidak kaku. Itulah alasan mengapa Videografi, ilmu yang mempelajari tata cara pengambilan gambar dibutuhkan. Video yang menarik, haruslah memenuhi beberapa syarat.Syarat – syarat itu di rangkum dalam Videografi. Tidak jauh berbeda dengan Photografi..</a:t>
            </a:r>
          </a:p>
          <a:p>
            <a:endParaRPr lang="id-ID"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85860"/>
            <a:ext cx="8229600" cy="489790"/>
          </a:xfrm>
        </p:spPr>
        <p:txBody>
          <a:bodyPr>
            <a:normAutofit fontScale="90000"/>
          </a:bodyPr>
          <a:lstStyle/>
          <a:p>
            <a:r>
              <a:rPr lang="id-ID" sz="3200" b="1" dirty="0" smtClean="0"/>
              <a:t>TEKNIK CAMERA VIDEO SHOOTING</a:t>
            </a:r>
            <a:endParaRPr lang="id-ID" sz="3200" dirty="0"/>
          </a:p>
        </p:txBody>
      </p:sp>
      <p:sp>
        <p:nvSpPr>
          <p:cNvPr id="3" name="Content Placeholder 2"/>
          <p:cNvSpPr>
            <a:spLocks noGrp="1"/>
          </p:cNvSpPr>
          <p:nvPr>
            <p:ph idx="1"/>
          </p:nvPr>
        </p:nvSpPr>
        <p:spPr/>
        <p:txBody>
          <a:bodyPr/>
          <a:lstStyle/>
          <a:p>
            <a:r>
              <a:rPr lang="id-ID" dirty="0" smtClean="0">
                <a:latin typeface="+mj-lt"/>
              </a:rPr>
              <a:t>Pemahaman penggunaan kamera, dan teknik pengambilan gambar saling terikat dengan teknik Photografi, namun hal yang membedakan keduannya adalah, Videografi merupakan teknik pengambilan Gambar yang bergerak, lebih dari satu single gambar, Maka dari itu ada beberapa hal yang ditambahkan dalam Videografi, seperti teknik menggerakan kamera untuk menciptakan rasa tertentu, tidak hanya Framing dan angle. </a:t>
            </a:r>
            <a:endParaRPr lang="id-ID"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706"/>
          </a:xfrm>
        </p:spPr>
        <p:txBody>
          <a:bodyPr>
            <a:normAutofit fontScale="90000"/>
          </a:bodyPr>
          <a:lstStyle/>
          <a:p>
            <a:endParaRPr lang="id-ID" dirty="0"/>
          </a:p>
        </p:txBody>
      </p:sp>
      <p:sp>
        <p:nvSpPr>
          <p:cNvPr id="3" name="Content Placeholder 2"/>
          <p:cNvSpPr>
            <a:spLocks noGrp="1"/>
          </p:cNvSpPr>
          <p:nvPr>
            <p:ph idx="1"/>
          </p:nvPr>
        </p:nvSpPr>
        <p:spPr>
          <a:xfrm>
            <a:off x="357158" y="785794"/>
            <a:ext cx="8401080" cy="5538806"/>
          </a:xfrm>
        </p:spPr>
        <p:txBody>
          <a:bodyPr>
            <a:normAutofit fontScale="77500" lnSpcReduction="20000"/>
          </a:bodyPr>
          <a:lstStyle/>
          <a:p>
            <a:r>
              <a:rPr lang="id-ID" b="1" dirty="0" smtClean="0">
                <a:latin typeface="+mj-lt"/>
              </a:rPr>
              <a:t>Berikut adalah hal – hal yang harus dipahami dalam dunia Videografi:</a:t>
            </a:r>
          </a:p>
          <a:p>
            <a:pPr>
              <a:buNone/>
            </a:pPr>
            <a:r>
              <a:rPr lang="id-ID" b="1" dirty="0" smtClean="0">
                <a:latin typeface="+mj-lt"/>
              </a:rPr>
              <a:t> </a:t>
            </a:r>
          </a:p>
          <a:p>
            <a:r>
              <a:rPr lang="id-ID" b="1" dirty="0" smtClean="0">
                <a:latin typeface="+mj-lt"/>
              </a:rPr>
              <a:t>A. Sudut Pandang (Angle)</a:t>
            </a:r>
          </a:p>
          <a:p>
            <a:r>
              <a:rPr lang="id-ID" dirty="0" smtClean="0">
                <a:latin typeface="+mj-lt"/>
              </a:rPr>
              <a:t>Tidaklah berbeda dengan Photografi, namun ada 2 hal yang harus ditambahkan dalam Videografi yaitu Subjective Camera Angle dan Objective Camera Angle. Pada Subjective Camera Angle Kamera diletakkan di tempat seorang karakter (tokoh) yang tidak Nampak dalam layar dan mempertunjukkan pada penonton suatu pandangan dari sudut pandang karakter tersebut. Sedangkan Objective Camera Angle Kamera merekam peristiwa atau adegan seperti apa adanya.</a:t>
            </a:r>
          </a:p>
          <a:p>
            <a:endParaRPr lang="id-ID" dirty="0" smtClean="0">
              <a:latin typeface="+mj-lt"/>
            </a:endParaRPr>
          </a:p>
          <a:p>
            <a:r>
              <a:rPr lang="id-ID" b="1" dirty="0" smtClean="0">
                <a:latin typeface="+mj-lt"/>
              </a:rPr>
              <a:t>B. Bidang Pandang / Framing</a:t>
            </a:r>
          </a:p>
          <a:p>
            <a:r>
              <a:rPr lang="id-ID" dirty="0" smtClean="0">
                <a:latin typeface="+mj-lt"/>
              </a:rPr>
              <a:t>Sama halnya dengan Framing pada Photografi, Semua bidang pandang pada Videografi bertolak dari bidang pandang Photografi, mulai dari ELS (Extreme Long Shot) hingga ECU (Extreme Close Up).</a:t>
            </a:r>
          </a:p>
          <a:p>
            <a:endParaRPr lang="id-ID" dirty="0" smtClean="0">
              <a:latin typeface="+mj-lt"/>
            </a:endParaRPr>
          </a:p>
          <a:p>
            <a:r>
              <a:rPr lang="id-ID" b="1" dirty="0" smtClean="0">
                <a:latin typeface="+mj-lt"/>
              </a:rPr>
              <a:t>C. Hukum Sepertiga (The Rule of Third)</a:t>
            </a:r>
          </a:p>
          <a:p>
            <a:r>
              <a:rPr lang="id-ID" dirty="0" smtClean="0">
                <a:latin typeface="+mj-lt"/>
              </a:rPr>
              <a:t>Begitupun pada hal ini, prinsip Photografi masih digunakan dalam Videografi.</a:t>
            </a:r>
          </a:p>
          <a:p>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7972452" cy="224582"/>
          </a:xfrm>
        </p:spPr>
        <p:txBody>
          <a:bodyPr>
            <a:normAutofit fontScale="90000"/>
          </a:bodyPr>
          <a:lstStyle/>
          <a:p>
            <a:endParaRPr lang="id-ID" dirty="0"/>
          </a:p>
        </p:txBody>
      </p:sp>
      <p:sp>
        <p:nvSpPr>
          <p:cNvPr id="3" name="Content Placeholder 2"/>
          <p:cNvSpPr>
            <a:spLocks noGrp="1"/>
          </p:cNvSpPr>
          <p:nvPr>
            <p:ph idx="1"/>
          </p:nvPr>
        </p:nvSpPr>
        <p:spPr>
          <a:xfrm>
            <a:off x="457200" y="1214422"/>
            <a:ext cx="8401080" cy="5110178"/>
          </a:xfrm>
        </p:spPr>
        <p:txBody>
          <a:bodyPr>
            <a:normAutofit/>
          </a:bodyPr>
          <a:lstStyle/>
          <a:p>
            <a:r>
              <a:rPr lang="id-ID" sz="2000" b="1" dirty="0" smtClean="0">
                <a:latin typeface="+mj-lt"/>
              </a:rPr>
              <a:t>D. Pergerakan Kamera</a:t>
            </a:r>
          </a:p>
          <a:p>
            <a:r>
              <a:rPr lang="id-ID" sz="2000" dirty="0" smtClean="0">
                <a:latin typeface="+mj-lt"/>
              </a:rPr>
              <a:t>Suatu hal yang membedakan Photografi dengan Videografi, Videografi menghasilkan gambar yang bergerak, maka dari itu, pergerakan kamera haruslah tersusun rapih, guna menghasilkan Video yang menarik. Berikut adalah istilah – istilah pergerakan dalam Kamera :</a:t>
            </a:r>
          </a:p>
          <a:p>
            <a:r>
              <a:rPr lang="id-ID" sz="2000" b="1" dirty="0" smtClean="0">
                <a:latin typeface="+mj-lt"/>
              </a:rPr>
              <a:t>Pan, Panning</a:t>
            </a:r>
          </a:p>
          <a:p>
            <a:endParaRPr lang="id-ID" sz="3200" b="1" dirty="0" smtClean="0">
              <a:latin typeface="+mj-lt"/>
            </a:endParaRPr>
          </a:p>
          <a:p>
            <a:endParaRPr lang="id-ID" dirty="0"/>
          </a:p>
        </p:txBody>
      </p:sp>
      <p:pic>
        <p:nvPicPr>
          <p:cNvPr id="1026" name="Picture 2" descr="E:\AMRI MULTIMEDIA - Dasar Videografi_files\168059_1517536860684_1302366334_31161490_1240531_n.jpg"/>
          <p:cNvPicPr>
            <a:picLocks noChangeAspect="1" noChangeArrowheads="1"/>
          </p:cNvPicPr>
          <p:nvPr/>
        </p:nvPicPr>
        <p:blipFill>
          <a:blip r:embed="rId2"/>
          <a:srcRect/>
          <a:stretch>
            <a:fillRect/>
          </a:stretch>
        </p:blipFill>
        <p:spPr bwMode="auto">
          <a:xfrm>
            <a:off x="1928794" y="3643314"/>
            <a:ext cx="5514366" cy="2569694"/>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115328" cy="153144"/>
          </a:xfrm>
        </p:spPr>
        <p:txBody>
          <a:bodyPr>
            <a:normAutofit fontScale="90000"/>
          </a:bodyPr>
          <a:lstStyle/>
          <a:p>
            <a:endParaRPr lang="id-ID" dirty="0"/>
          </a:p>
        </p:txBody>
      </p:sp>
      <p:sp>
        <p:nvSpPr>
          <p:cNvPr id="3" name="Content Placeholder 2"/>
          <p:cNvSpPr>
            <a:spLocks noGrp="1"/>
          </p:cNvSpPr>
          <p:nvPr>
            <p:ph idx="1"/>
          </p:nvPr>
        </p:nvSpPr>
        <p:spPr>
          <a:xfrm>
            <a:off x="457200" y="1071546"/>
            <a:ext cx="8229600" cy="5072098"/>
          </a:xfrm>
        </p:spPr>
        <p:txBody>
          <a:bodyPr>
            <a:normAutofit lnSpcReduction="10000"/>
          </a:bodyPr>
          <a:lstStyle/>
          <a:p>
            <a:r>
              <a:rPr lang="id-ID" dirty="0" smtClean="0">
                <a:latin typeface="+mj-lt"/>
              </a:rPr>
              <a:t>Pan adalah gerakan kamera secara </a:t>
            </a:r>
            <a:r>
              <a:rPr lang="id-ID" b="1" dirty="0" smtClean="0">
                <a:latin typeface="+mj-lt"/>
              </a:rPr>
              <a:t>horizontal (mendatar)</a:t>
            </a:r>
            <a:r>
              <a:rPr lang="id-ID" dirty="0" smtClean="0">
                <a:latin typeface="+mj-lt"/>
              </a:rPr>
              <a:t> dari kiri ke kanan atau sebaliknya. </a:t>
            </a:r>
            <a:r>
              <a:rPr lang="id-ID" b="1" dirty="0" smtClean="0">
                <a:latin typeface="+mj-lt"/>
              </a:rPr>
              <a:t>Pan right (kamera bergerak memutar ke kanan)</a:t>
            </a:r>
            <a:r>
              <a:rPr lang="id-ID" dirty="0" smtClean="0">
                <a:latin typeface="+mj-lt"/>
              </a:rPr>
              <a:t> dan </a:t>
            </a:r>
            <a:r>
              <a:rPr lang="id-ID" b="1" dirty="0" smtClean="0">
                <a:latin typeface="+mj-lt"/>
              </a:rPr>
              <a:t>Pan left (kamera bergerak memutar ke kiri)</a:t>
            </a:r>
            <a:r>
              <a:rPr lang="id-ID" dirty="0" smtClean="0">
                <a:latin typeface="+mj-lt"/>
              </a:rPr>
              <a:t> Gerakan pan biasanya dilakukan untuk mengikuti subyek ( orang yang sedang berjalan), mempertunjukkan suatu pandangan yang lebih luas secara menyeluruh. Jangan melakukan panning tanpa maksud tertentu. Sebelum melakukan panning hendaknya terlebih dahulu menentukan titik awal dan titik akhir dari shot (adegan) yang akan direkam. Apabila kita merekam adegan gerak seseorang yang sedang berjalan, berilah ruang kosong yang lebih longgar di depannya. Ruang kosong ini dinamakan </a:t>
            </a:r>
            <a:r>
              <a:rPr lang="id-ID" b="1" dirty="0" smtClean="0">
                <a:latin typeface="+mj-lt"/>
              </a:rPr>
              <a:t>leading space</a:t>
            </a:r>
            <a:r>
              <a:rPr lang="id-ID" dirty="0" smtClean="0">
                <a:latin typeface="+mj-lt"/>
              </a:rPr>
              <a:t>.</a:t>
            </a:r>
          </a:p>
          <a:p>
            <a:endParaRPr lang="id-ID" dirty="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920" y="928670"/>
            <a:ext cx="8401080" cy="1000132"/>
          </a:xfrm>
        </p:spPr>
        <p:txBody>
          <a:bodyPr>
            <a:noAutofit/>
          </a:bodyPr>
          <a:lstStyle/>
          <a:p>
            <a:r>
              <a:rPr lang="id-ID" sz="3600" b="1" dirty="0" smtClean="0"/>
              <a:t/>
            </a:r>
            <a:br>
              <a:rPr lang="id-ID" sz="3600" b="1" dirty="0" smtClean="0"/>
            </a:br>
            <a:r>
              <a:rPr lang="id-ID" sz="3600" b="1" dirty="0" smtClean="0"/>
              <a:t> Tilt, Tilting</a:t>
            </a:r>
            <a:br>
              <a:rPr lang="id-ID" sz="3600" b="1" dirty="0" smtClean="0"/>
            </a:br>
            <a:endParaRPr lang="id-ID" sz="3600" dirty="0"/>
          </a:p>
        </p:txBody>
      </p:sp>
      <p:sp>
        <p:nvSpPr>
          <p:cNvPr id="3" name="Content Placeholder 2"/>
          <p:cNvSpPr>
            <a:spLocks noGrp="1"/>
          </p:cNvSpPr>
          <p:nvPr>
            <p:ph idx="1"/>
          </p:nvPr>
        </p:nvSpPr>
        <p:spPr>
          <a:xfrm>
            <a:off x="428596" y="1428736"/>
            <a:ext cx="7500990" cy="2928958"/>
          </a:xfrm>
        </p:spPr>
        <p:txBody>
          <a:bodyPr>
            <a:normAutofit fontScale="92500"/>
          </a:bodyPr>
          <a:lstStyle/>
          <a:p>
            <a:r>
              <a:rPr lang="id-ID" dirty="0" smtClean="0">
                <a:latin typeface="+mj-lt"/>
              </a:rPr>
              <a:t>Tilting adalah gerakkan kamera </a:t>
            </a:r>
            <a:r>
              <a:rPr lang="id-ID" b="1" dirty="0" smtClean="0">
                <a:latin typeface="+mj-lt"/>
              </a:rPr>
              <a:t>secara vertical</a:t>
            </a:r>
            <a:r>
              <a:rPr lang="id-ID" dirty="0" smtClean="0">
                <a:latin typeface="+mj-lt"/>
              </a:rPr>
              <a:t>,mendongak dari bawah keatas atau sebaliknya. </a:t>
            </a:r>
            <a:r>
              <a:rPr lang="id-ID" b="1" dirty="0" smtClean="0">
                <a:latin typeface="+mj-lt"/>
              </a:rPr>
              <a:t>Tilt up : mendongak ke atas</a:t>
            </a:r>
            <a:r>
              <a:rPr lang="id-ID" dirty="0" smtClean="0">
                <a:latin typeface="+mj-lt"/>
              </a:rPr>
              <a:t> dan </a:t>
            </a:r>
            <a:r>
              <a:rPr lang="id-ID" b="1" dirty="0" smtClean="0">
                <a:latin typeface="+mj-lt"/>
              </a:rPr>
              <a:t>Tilt down : menunduk ke bawah</a:t>
            </a:r>
            <a:r>
              <a:rPr lang="id-ID" dirty="0" smtClean="0">
                <a:latin typeface="+mj-lt"/>
              </a:rPr>
              <a:t> Gerakan tilt dilakukan untuk mengikuti gerakan obyek, untuk menciptakan efek dramatis, mempertajam situasi. Gerakan tilt ini sebaiknya ditentukan terlebih dahulu titik awal dan titik akhir shot.</a:t>
            </a:r>
          </a:p>
          <a:p>
            <a:endParaRPr lang="id-ID" dirty="0">
              <a:latin typeface="+mj-lt"/>
            </a:endParaRPr>
          </a:p>
        </p:txBody>
      </p:sp>
      <p:pic>
        <p:nvPicPr>
          <p:cNvPr id="2050" name="Picture 2" descr="E:\AMRI MULTIMEDIA - Dasar Videografi_files\168854_1517536980687_1302366334_31161491_3358343_n.jpg"/>
          <p:cNvPicPr>
            <a:picLocks noChangeAspect="1" noChangeArrowheads="1"/>
          </p:cNvPicPr>
          <p:nvPr/>
        </p:nvPicPr>
        <p:blipFill>
          <a:blip r:embed="rId2"/>
          <a:srcRect/>
          <a:stretch>
            <a:fillRect/>
          </a:stretch>
        </p:blipFill>
        <p:spPr bwMode="auto">
          <a:xfrm>
            <a:off x="2714612" y="4214818"/>
            <a:ext cx="3329737" cy="2357454"/>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1357298"/>
            <a:ext cx="8229600" cy="1010400"/>
          </a:xfrm>
        </p:spPr>
        <p:txBody>
          <a:bodyPr>
            <a:normAutofit fontScale="90000"/>
          </a:bodyPr>
          <a:lstStyle/>
          <a:p>
            <a:r>
              <a:rPr lang="id-ID" sz="3600" b="1" dirty="0" smtClean="0"/>
              <a:t>Dolly, Track</a:t>
            </a:r>
            <a:r>
              <a:rPr lang="id-ID" b="1" dirty="0" smtClean="0"/>
              <a:t/>
            </a:r>
            <a:br>
              <a:rPr lang="id-ID" b="1" dirty="0" smtClean="0"/>
            </a:br>
            <a:endParaRPr lang="id-ID" dirty="0"/>
          </a:p>
        </p:txBody>
      </p:sp>
      <p:sp>
        <p:nvSpPr>
          <p:cNvPr id="3" name="Content Placeholder 2"/>
          <p:cNvSpPr>
            <a:spLocks noGrp="1"/>
          </p:cNvSpPr>
          <p:nvPr>
            <p:ph idx="1"/>
          </p:nvPr>
        </p:nvSpPr>
        <p:spPr>
          <a:xfrm>
            <a:off x="357158" y="1928802"/>
            <a:ext cx="8229600" cy="1422082"/>
          </a:xfrm>
        </p:spPr>
        <p:txBody>
          <a:bodyPr/>
          <a:lstStyle/>
          <a:p>
            <a:r>
              <a:rPr lang="id-ID" dirty="0" smtClean="0">
                <a:latin typeface="+mj-lt"/>
              </a:rPr>
              <a:t>Dolly atau track adalah </a:t>
            </a:r>
            <a:r>
              <a:rPr lang="id-ID" b="1" dirty="0" smtClean="0">
                <a:latin typeface="+mj-lt"/>
              </a:rPr>
              <a:t>gerakan di atas tripot atau dolly</a:t>
            </a:r>
            <a:r>
              <a:rPr lang="id-ID" dirty="0" smtClean="0">
                <a:latin typeface="+mj-lt"/>
              </a:rPr>
              <a:t> mendekati atau menjauhi subyek. </a:t>
            </a:r>
            <a:r>
              <a:rPr lang="id-ID" b="1" dirty="0" smtClean="0">
                <a:latin typeface="+mj-lt"/>
              </a:rPr>
              <a:t>Dolly in : mendekati subyek</a:t>
            </a:r>
            <a:r>
              <a:rPr lang="id-ID" dirty="0" smtClean="0">
                <a:latin typeface="+mj-lt"/>
              </a:rPr>
              <a:t> dan </a:t>
            </a:r>
            <a:r>
              <a:rPr lang="id-ID" b="1" dirty="0" smtClean="0">
                <a:latin typeface="+mj-lt"/>
              </a:rPr>
              <a:t>Dolly out: menjauhi subyek</a:t>
            </a:r>
            <a:r>
              <a:rPr lang="id-ID" dirty="0" smtClean="0">
                <a:latin typeface="+mj-lt"/>
              </a:rPr>
              <a:t>.</a:t>
            </a:r>
            <a:endParaRPr lang="id-ID" dirty="0">
              <a:latin typeface="+mj-lt"/>
            </a:endParaRPr>
          </a:p>
        </p:txBody>
      </p:sp>
      <p:pic>
        <p:nvPicPr>
          <p:cNvPr id="3074" name="Picture 2" descr="E:\AMRI MULTIMEDIA - Dasar Videografi_files\167581_1517537140691_1302366334_31161492_302540_n.jpg"/>
          <p:cNvPicPr>
            <a:picLocks noChangeAspect="1" noChangeArrowheads="1"/>
          </p:cNvPicPr>
          <p:nvPr/>
        </p:nvPicPr>
        <p:blipFill>
          <a:blip r:embed="rId2"/>
          <a:srcRect/>
          <a:stretch>
            <a:fillRect/>
          </a:stretch>
        </p:blipFill>
        <p:spPr bwMode="auto">
          <a:xfrm>
            <a:off x="1428728" y="3429000"/>
            <a:ext cx="6072230" cy="2319592"/>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0334"/>
          </a:xfrm>
        </p:spPr>
        <p:txBody>
          <a:bodyPr>
            <a:normAutofit fontScale="90000"/>
          </a:bodyPr>
          <a:lstStyle/>
          <a:p>
            <a:r>
              <a:rPr lang="id-ID" sz="3200" b="1" dirty="0" smtClean="0"/>
              <a:t>PEDESTAL</a:t>
            </a:r>
            <a:endParaRPr lang="id-ID" sz="3200" b="1" dirty="0"/>
          </a:p>
        </p:txBody>
      </p:sp>
      <p:sp>
        <p:nvSpPr>
          <p:cNvPr id="3" name="Content Placeholder 2"/>
          <p:cNvSpPr>
            <a:spLocks noGrp="1"/>
          </p:cNvSpPr>
          <p:nvPr>
            <p:ph idx="1"/>
          </p:nvPr>
        </p:nvSpPr>
        <p:spPr>
          <a:xfrm>
            <a:off x="428596" y="1357298"/>
            <a:ext cx="8229600" cy="4389120"/>
          </a:xfrm>
        </p:spPr>
        <p:txBody>
          <a:bodyPr/>
          <a:lstStyle/>
          <a:p>
            <a:r>
              <a:rPr lang="id-ID" sz="2400" dirty="0" smtClean="0">
                <a:latin typeface="+mj-lt"/>
              </a:rPr>
              <a:t>Pedestal adalah gerakan</a:t>
            </a:r>
            <a:r>
              <a:rPr lang="id-ID" sz="2400" b="1" dirty="0" smtClean="0">
                <a:latin typeface="+mj-lt"/>
              </a:rPr>
              <a:t> kamera di atas pedestal</a:t>
            </a:r>
            <a:r>
              <a:rPr lang="id-ID" sz="2400" dirty="0" smtClean="0">
                <a:latin typeface="+mj-lt"/>
              </a:rPr>
              <a:t> yang bisa dinaik turunkan. Sekarang ini banyak digunakan Porta-Jip Traveller. </a:t>
            </a:r>
            <a:r>
              <a:rPr lang="id-ID" sz="2400" b="1" dirty="0" smtClean="0">
                <a:latin typeface="+mj-lt"/>
              </a:rPr>
              <a:t>Pedestal up : kamera dinaikkan</a:t>
            </a:r>
            <a:r>
              <a:rPr lang="id-ID" sz="2400" dirty="0" smtClean="0">
                <a:latin typeface="+mj-lt"/>
              </a:rPr>
              <a:t> dan </a:t>
            </a:r>
            <a:r>
              <a:rPr lang="id-ID" sz="2400" b="1" dirty="0" smtClean="0">
                <a:latin typeface="+mj-lt"/>
              </a:rPr>
              <a:t>Pedestal down : kamera diturunkan</a:t>
            </a:r>
            <a:r>
              <a:rPr lang="id-ID" sz="2400" dirty="0" smtClean="0">
                <a:latin typeface="+mj-lt"/>
              </a:rPr>
              <a:t>. Degan menggunakan teknik pedestal up/down kita bisa menghasilkan perubahan perspektif visual dari adegan.</a:t>
            </a:r>
          </a:p>
          <a:p>
            <a:endParaRPr lang="id-ID" dirty="0"/>
          </a:p>
        </p:txBody>
      </p:sp>
      <p:pic>
        <p:nvPicPr>
          <p:cNvPr id="4098" name="Picture 2" descr="E:\AMRI MULTIMEDIA - Dasar Videografi_files\163179_1517537260694_1302366334_31161493_1557204_n.jpg"/>
          <p:cNvPicPr>
            <a:picLocks noChangeAspect="1" noChangeArrowheads="1"/>
          </p:cNvPicPr>
          <p:nvPr/>
        </p:nvPicPr>
        <p:blipFill>
          <a:blip r:embed="rId2"/>
          <a:srcRect/>
          <a:stretch>
            <a:fillRect/>
          </a:stretch>
        </p:blipFill>
        <p:spPr bwMode="auto">
          <a:xfrm>
            <a:off x="2857488" y="3314128"/>
            <a:ext cx="3571900" cy="3371874"/>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b="1" dirty="0" smtClean="0"/>
              <a:t>CRAB</a:t>
            </a:r>
            <a:endParaRPr lang="id-ID" sz="3200" b="1" dirty="0"/>
          </a:p>
        </p:txBody>
      </p:sp>
      <p:sp>
        <p:nvSpPr>
          <p:cNvPr id="3" name="Content Placeholder 2"/>
          <p:cNvSpPr>
            <a:spLocks noGrp="1"/>
          </p:cNvSpPr>
          <p:nvPr>
            <p:ph idx="1"/>
          </p:nvPr>
        </p:nvSpPr>
        <p:spPr/>
        <p:txBody>
          <a:bodyPr/>
          <a:lstStyle/>
          <a:p>
            <a:r>
              <a:rPr lang="id-ID" dirty="0" smtClean="0">
                <a:latin typeface="+mj-lt"/>
              </a:rPr>
              <a:t>Gerakan kamera secara </a:t>
            </a:r>
            <a:r>
              <a:rPr lang="id-ID" b="1" dirty="0" smtClean="0">
                <a:latin typeface="+mj-lt"/>
              </a:rPr>
              <a:t>lateral atau menyamping</a:t>
            </a:r>
            <a:r>
              <a:rPr lang="id-ID" dirty="0" smtClean="0">
                <a:latin typeface="+mj-lt"/>
              </a:rPr>
              <a:t>, berjalan sejajar dengan subyek yang sedang berjalan. </a:t>
            </a:r>
            <a:r>
              <a:rPr lang="id-ID" b="1" dirty="0" smtClean="0">
                <a:latin typeface="+mj-lt"/>
              </a:rPr>
              <a:t>Crab left (bergerak ke kiri)</a:t>
            </a:r>
            <a:r>
              <a:rPr lang="id-ID" dirty="0" smtClean="0">
                <a:latin typeface="+mj-lt"/>
              </a:rPr>
              <a:t> dan </a:t>
            </a:r>
            <a:r>
              <a:rPr lang="id-ID" b="1" dirty="0" smtClean="0">
                <a:latin typeface="+mj-lt"/>
              </a:rPr>
              <a:t>Crab right ( bergerak ke kanan)</a:t>
            </a:r>
            <a:r>
              <a:rPr lang="id-ID" dirty="0" smtClean="0">
                <a:latin typeface="+mj-lt"/>
              </a:rPr>
              <a:t>.</a:t>
            </a:r>
          </a:p>
          <a:p>
            <a:endParaRPr lang="id-ID" dirty="0"/>
          </a:p>
        </p:txBody>
      </p:sp>
      <p:pic>
        <p:nvPicPr>
          <p:cNvPr id="5122" name="Picture 2" descr="E:\AMRI MULTIMEDIA - Dasar Videografi_files\166822_1517537380697_1302366334_31161494_1483923_n.jpg"/>
          <p:cNvPicPr>
            <a:picLocks noChangeAspect="1" noChangeArrowheads="1"/>
          </p:cNvPicPr>
          <p:nvPr/>
        </p:nvPicPr>
        <p:blipFill>
          <a:blip r:embed="rId2"/>
          <a:srcRect/>
          <a:stretch>
            <a:fillRect/>
          </a:stretch>
        </p:blipFill>
        <p:spPr bwMode="auto">
          <a:xfrm>
            <a:off x="2071670" y="3857628"/>
            <a:ext cx="5429288" cy="235631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2984"/>
            <a:ext cx="8229600" cy="704104"/>
          </a:xfrm>
        </p:spPr>
        <p:txBody>
          <a:bodyPr>
            <a:normAutofit/>
          </a:bodyPr>
          <a:lstStyle/>
          <a:p>
            <a:r>
              <a:rPr lang="id-ID" sz="3200" b="1" dirty="0" smtClean="0"/>
              <a:t>BASIC PHOTOGRAFI</a:t>
            </a:r>
            <a:endParaRPr lang="id-ID" sz="3200" b="1" dirty="0"/>
          </a:p>
        </p:txBody>
      </p:sp>
      <p:sp>
        <p:nvSpPr>
          <p:cNvPr id="3" name="Content Placeholder 2"/>
          <p:cNvSpPr>
            <a:spLocks noGrp="1"/>
          </p:cNvSpPr>
          <p:nvPr>
            <p:ph idx="1"/>
          </p:nvPr>
        </p:nvSpPr>
        <p:spPr/>
        <p:txBody>
          <a:bodyPr>
            <a:normAutofit/>
          </a:bodyPr>
          <a:lstStyle/>
          <a:p>
            <a:r>
              <a:rPr lang="id-ID" dirty="0" smtClean="0">
                <a:latin typeface="+mj-lt"/>
              </a:rPr>
              <a:t>Sebelum dikenalnya teknik Film, manusia lebih dulu mengenal teknik photografi, teknik ini lalu berkembang menjadi teknik film, pada dasarnya hal yang membedakan keduannya adalah pada hasil yang diperoleh, Photografi hanya menghasilkan satu gambar tunggal (still image), atau kita kenal dengan foto, lain halnya dengan sinema yang menghasilkan serentetan gambar yang diputar pada kecepatan tertentu sehingga menghasilkan gambar bergerak. </a:t>
            </a:r>
            <a:endParaRPr lang="id-ID" dirty="0">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1285860"/>
            <a:ext cx="2686040" cy="571504"/>
          </a:xfrm>
        </p:spPr>
        <p:txBody>
          <a:bodyPr>
            <a:normAutofit/>
          </a:bodyPr>
          <a:lstStyle/>
          <a:p>
            <a:r>
              <a:rPr lang="id-ID" sz="3200" b="1" dirty="0" smtClean="0"/>
              <a:t>CRANE</a:t>
            </a:r>
            <a:endParaRPr lang="id-ID" sz="3200" b="1" dirty="0"/>
          </a:p>
        </p:txBody>
      </p:sp>
      <p:sp>
        <p:nvSpPr>
          <p:cNvPr id="3" name="Content Placeholder 2"/>
          <p:cNvSpPr>
            <a:spLocks noGrp="1"/>
          </p:cNvSpPr>
          <p:nvPr>
            <p:ph idx="1"/>
          </p:nvPr>
        </p:nvSpPr>
        <p:spPr/>
        <p:txBody>
          <a:bodyPr/>
          <a:lstStyle/>
          <a:p>
            <a:r>
              <a:rPr lang="id-ID" dirty="0" smtClean="0">
                <a:latin typeface="+mj-lt"/>
              </a:rPr>
              <a:t>Crane adalah gerakkan </a:t>
            </a:r>
            <a:r>
              <a:rPr lang="id-ID" b="1" dirty="0" smtClean="0">
                <a:latin typeface="+mj-lt"/>
              </a:rPr>
              <a:t>kamera di atas katrol</a:t>
            </a:r>
            <a:r>
              <a:rPr lang="id-ID" dirty="0" smtClean="0">
                <a:latin typeface="+mj-lt"/>
              </a:rPr>
              <a:t> naik turun.</a:t>
            </a:r>
          </a:p>
          <a:p>
            <a:endParaRPr lang="id-ID" dirty="0"/>
          </a:p>
        </p:txBody>
      </p:sp>
      <p:pic>
        <p:nvPicPr>
          <p:cNvPr id="6146" name="Picture 2" descr="E:\AMRI MULTIMEDIA - Dasar Videografi_files\167456_1517537460699_1302366334_31161495_3574235_n.jpg"/>
          <p:cNvPicPr>
            <a:picLocks noChangeAspect="1" noChangeArrowheads="1"/>
          </p:cNvPicPr>
          <p:nvPr/>
        </p:nvPicPr>
        <p:blipFill>
          <a:blip r:embed="rId2"/>
          <a:srcRect/>
          <a:stretch>
            <a:fillRect/>
          </a:stretch>
        </p:blipFill>
        <p:spPr bwMode="auto">
          <a:xfrm>
            <a:off x="2428860" y="2857496"/>
            <a:ext cx="4786346" cy="3382351"/>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b="1" dirty="0" smtClean="0"/>
              <a:t>ARC</a:t>
            </a:r>
            <a:endParaRPr lang="id-ID" sz="3200" b="1" dirty="0"/>
          </a:p>
        </p:txBody>
      </p:sp>
      <p:sp>
        <p:nvSpPr>
          <p:cNvPr id="3" name="Content Placeholder 2"/>
          <p:cNvSpPr>
            <a:spLocks noGrp="1"/>
          </p:cNvSpPr>
          <p:nvPr>
            <p:ph idx="1"/>
          </p:nvPr>
        </p:nvSpPr>
        <p:spPr/>
        <p:txBody>
          <a:bodyPr/>
          <a:lstStyle/>
          <a:p>
            <a:r>
              <a:rPr lang="id-ID" dirty="0" smtClean="0">
                <a:latin typeface="+mj-lt"/>
              </a:rPr>
              <a:t>Arc adalah gerakkan kamera </a:t>
            </a:r>
            <a:r>
              <a:rPr lang="id-ID" b="1" dirty="0" smtClean="0">
                <a:latin typeface="+mj-lt"/>
              </a:rPr>
              <a:t>memutar mengitari obyek</a:t>
            </a:r>
            <a:r>
              <a:rPr lang="id-ID" dirty="0" smtClean="0">
                <a:latin typeface="+mj-lt"/>
              </a:rPr>
              <a:t> dari kiri ke kanan atau sebaliknya.</a:t>
            </a:r>
          </a:p>
          <a:p>
            <a:endParaRPr lang="id-ID" dirty="0">
              <a:latin typeface="+mj-lt"/>
            </a:endParaRPr>
          </a:p>
        </p:txBody>
      </p:sp>
      <p:pic>
        <p:nvPicPr>
          <p:cNvPr id="7170" name="Picture 2" descr="E:\AMRI MULTIMEDIA - Dasar Videografi_files\168183_1517537620703_1302366334_31161496_7534626_n.jpg"/>
          <p:cNvPicPr>
            <a:picLocks noChangeAspect="1" noChangeArrowheads="1"/>
          </p:cNvPicPr>
          <p:nvPr/>
        </p:nvPicPr>
        <p:blipFill>
          <a:blip r:embed="rId2"/>
          <a:srcRect/>
          <a:stretch>
            <a:fillRect/>
          </a:stretch>
        </p:blipFill>
        <p:spPr bwMode="auto">
          <a:xfrm>
            <a:off x="2714612" y="3000372"/>
            <a:ext cx="3640758" cy="3232993"/>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1142984"/>
            <a:ext cx="4714908" cy="704104"/>
          </a:xfrm>
        </p:spPr>
        <p:txBody>
          <a:bodyPr>
            <a:normAutofit/>
          </a:bodyPr>
          <a:lstStyle/>
          <a:p>
            <a:r>
              <a:rPr lang="id-ID" sz="3200" b="1" dirty="0" smtClean="0"/>
              <a:t>ZOOM</a:t>
            </a:r>
            <a:endParaRPr lang="id-ID" sz="3200" b="1" dirty="0"/>
          </a:p>
        </p:txBody>
      </p:sp>
      <p:sp>
        <p:nvSpPr>
          <p:cNvPr id="3" name="Content Placeholder 2"/>
          <p:cNvSpPr>
            <a:spLocks noGrp="1"/>
          </p:cNvSpPr>
          <p:nvPr>
            <p:ph idx="1"/>
          </p:nvPr>
        </p:nvSpPr>
        <p:spPr/>
        <p:txBody>
          <a:bodyPr/>
          <a:lstStyle/>
          <a:p>
            <a:r>
              <a:rPr lang="id-ID" dirty="0" smtClean="0">
                <a:latin typeface="+mj-lt"/>
              </a:rPr>
              <a:t>Zooming adalah gerakan lensa zoom </a:t>
            </a:r>
            <a:r>
              <a:rPr lang="id-ID" b="1" dirty="0" smtClean="0">
                <a:latin typeface="+mj-lt"/>
              </a:rPr>
              <a:t>mendekati atau menjauhi obyek secara optic</a:t>
            </a:r>
            <a:r>
              <a:rPr lang="id-ID" dirty="0" smtClean="0">
                <a:latin typeface="+mj-lt"/>
              </a:rPr>
              <a:t>, dengan mengubah panjang focal lensa dari sudut pandang sempit ke sudut pandang lebar atau sebaliknya. </a:t>
            </a:r>
            <a:r>
              <a:rPr lang="id-ID" b="1" dirty="0" smtClean="0">
                <a:latin typeface="+mj-lt"/>
              </a:rPr>
              <a:t>Zoom in : mendekatkan obyek dari long shot ke close up</a:t>
            </a:r>
            <a:r>
              <a:rPr lang="id-ID" dirty="0" smtClean="0">
                <a:latin typeface="+mj-lt"/>
              </a:rPr>
              <a:t> dan </a:t>
            </a:r>
            <a:r>
              <a:rPr lang="id-ID" b="1" dirty="0" smtClean="0">
                <a:latin typeface="+mj-lt"/>
              </a:rPr>
              <a:t>Zoom out : menjauhkan obyek dari close up ke long shot.</a:t>
            </a:r>
            <a:endParaRPr lang="id-ID" dirty="0" smtClean="0">
              <a:latin typeface="+mj-lt"/>
            </a:endParaRPr>
          </a:p>
          <a:p>
            <a:endParaRPr lang="id-ID"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28662" y="857232"/>
            <a:ext cx="750099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mj-lt"/>
                <a:ea typeface="Times New Roman" pitchFamily="18" charset="0"/>
                <a:cs typeface="Arial" pitchFamily="34" charset="0"/>
              </a:rPr>
              <a:t>Kamera</a:t>
            </a:r>
            <a:r>
              <a:rPr kumimoji="0" lang="en-US" sz="1600" b="1" i="0" u="none" strike="noStrike" cap="none" normalizeH="0" baseline="0" dirty="0" smtClean="0">
                <a:ln>
                  <a:noFill/>
                </a:ln>
                <a:solidFill>
                  <a:schemeClr val="tx1"/>
                </a:solidFill>
                <a:effectLst/>
                <a:latin typeface="+mj-lt"/>
                <a:ea typeface="Times New Roman" pitchFamily="18" charset="0"/>
                <a:cs typeface="Arial" pitchFamily="34" charset="0"/>
              </a:rPr>
              <a:t> Video</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Definisi</a:t>
            </a:r>
            <a:endParaRPr kumimoji="0" lang="en-US" sz="16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Kamera</a:t>
            </a: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 video </a:t>
            </a: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adalah</a:t>
            </a: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perangkat</a:t>
            </a: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kamera</a:t>
            </a: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 yang </a:t>
            </a: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digunakan</a:t>
            </a: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untuk</a:t>
            </a: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mengabil</a:t>
            </a: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gambar</a:t>
            </a: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bergerak</a:t>
            </a: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dan</a:t>
            </a: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menyimpannya</a:t>
            </a: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pada</a:t>
            </a: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 media </a:t>
            </a: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tertentu</a:t>
            </a: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dimana</a:t>
            </a: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kemudian</a:t>
            </a: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akan</a:t>
            </a: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dilakukan</a:t>
            </a: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proses</a:t>
            </a: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pengolahan</a:t>
            </a: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a:t>
            </a:r>
            <a:endParaRPr kumimoji="0" lang="en-US" sz="16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 </a:t>
            </a:r>
            <a:endParaRPr kumimoji="0" lang="en-US" sz="16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mj-lt"/>
                <a:ea typeface="Times New Roman" pitchFamily="18" charset="0"/>
                <a:cs typeface="Arial" pitchFamily="34" charset="0"/>
              </a:rPr>
              <a:t>Jenis</a:t>
            </a:r>
            <a:r>
              <a:rPr kumimoji="0" lang="en-US" sz="1600" b="1"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1600" b="1" i="0" u="none" strike="noStrike" cap="none" normalizeH="0" baseline="0" dirty="0" err="1" smtClean="0">
                <a:ln>
                  <a:noFill/>
                </a:ln>
                <a:solidFill>
                  <a:schemeClr val="tx1"/>
                </a:solidFill>
                <a:effectLst/>
                <a:latin typeface="+mj-lt"/>
                <a:ea typeface="Times New Roman" pitchFamily="18" charset="0"/>
                <a:cs typeface="Arial" pitchFamily="34" charset="0"/>
              </a:rPr>
              <a:t>Kamera</a:t>
            </a:r>
            <a:r>
              <a:rPr kumimoji="0" lang="en-US" sz="1600" b="1" i="0" u="none" strike="noStrike" cap="none" normalizeH="0" baseline="0" dirty="0" smtClean="0">
                <a:ln>
                  <a:noFill/>
                </a:ln>
                <a:solidFill>
                  <a:schemeClr val="tx1"/>
                </a:solidFill>
                <a:effectLst/>
                <a:latin typeface="+mj-lt"/>
                <a:ea typeface="Times New Roman" pitchFamily="18" charset="0"/>
                <a:cs typeface="Arial" pitchFamily="34" charset="0"/>
              </a:rPr>
              <a:t> Video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1)      </a:t>
            </a: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Berdasarkan</a:t>
            </a: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 Format</a:t>
            </a:r>
            <a:endParaRPr kumimoji="0" lang="en-US" sz="16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Analog</a:t>
            </a:r>
            <a:endParaRPr kumimoji="0" lang="en-US" sz="16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Digital</a:t>
            </a:r>
            <a:endParaRPr kumimoji="0" lang="en-US" sz="1600" b="0" i="0" u="none" strike="noStrike" cap="none" normalizeH="0" baseline="0" dirty="0" smtClean="0">
              <a:ln>
                <a:noFill/>
              </a:ln>
              <a:solidFill>
                <a:schemeClr val="tx1"/>
              </a:solidFill>
              <a:effectLst/>
              <a:latin typeface="+mj-lt"/>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AutoNum type="arabicParenR" startAt="2"/>
              <a:tabLst/>
            </a:pP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Berdasarkan</a:t>
            </a: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 Media </a:t>
            </a: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Rekam</a:t>
            </a:r>
            <a:endParaRPr kumimoji="0" lang="en-US" sz="16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Betamax</a:t>
            </a:r>
            <a:endParaRPr kumimoji="0" lang="en-US" sz="16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VHS</a:t>
            </a:r>
            <a:endParaRPr kumimoji="0" lang="en-US" sz="16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8mm</a:t>
            </a:r>
            <a:endParaRPr kumimoji="0" lang="en-US" sz="16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VHS-C</a:t>
            </a:r>
            <a:endParaRPr kumimoji="0" lang="en-US" sz="16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DV(Digital Video)</a:t>
            </a:r>
            <a:endParaRPr kumimoji="0" lang="en-US" sz="16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Mini DV</a:t>
            </a:r>
            <a:endParaRPr kumimoji="0" lang="en-US" sz="16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Betacam</a:t>
            </a:r>
            <a:endParaRPr kumimoji="0" lang="en-US" sz="16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Memori</a:t>
            </a: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 stick</a:t>
            </a:r>
            <a:endParaRPr kumimoji="0" lang="en-US" sz="16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Mini Disc</a:t>
            </a:r>
            <a:endParaRPr kumimoji="0" lang="en-US" sz="16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Tahapan</a:t>
            </a: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Memaksimalkan</a:t>
            </a: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Penggunaan</a:t>
            </a: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Kamera</a:t>
            </a: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 Video</a:t>
            </a:r>
            <a:endParaRPr kumimoji="0" lang="en-US" sz="16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mj-lt"/>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1428728" y="1428736"/>
            <a:ext cx="685804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Tahapan</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Memaksimalkan</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Penggunaan</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Kamera</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Video</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Kenali</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dan</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Pahami</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Kamera</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Video</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Semua</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alat</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yang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akan</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digunakan</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harus</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benar</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benar</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dikuasai</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supaya</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meminimalisasikan</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kesalahan</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pengambilan</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gambar</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nantinya</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Rekaman</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Video yang </a:t>
            </a:r>
            <a:r>
              <a:rPr kumimoji="0" lang="en-US"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Layak</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Dilihat</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dan</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Disimpan</a:t>
            </a:r>
            <a:endPar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Rekaman</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video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dikatakan</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layak</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untuk</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dilihat</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dan</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disimpan</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jika</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memenuhi</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4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syarat</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cukup</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pencahayaan</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fokus</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stabil</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dan</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cukup</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durasi</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Rekaman</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Video yang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Layak</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Dinikmati</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928662" y="1041023"/>
            <a:ext cx="7643866"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Sebuah</a:t>
            </a: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karya</a:t>
            </a: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videografi</a:t>
            </a: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yang </a:t>
            </a:r>
            <a:r>
              <a:rPr kumimoji="0" lang="en-US"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selesai</a:t>
            </a: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dan</a:t>
            </a: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siap</a:t>
            </a: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ditonton</a:t>
            </a: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umumnya</a:t>
            </a: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melewati</a:t>
            </a: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tahap-tahap</a:t>
            </a: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berikut</a:t>
            </a: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ini</a:t>
            </a: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Pra</a:t>
            </a: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Produksi</a:t>
            </a: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Proses</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perencanaan</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dan</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persiapan</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produksi</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sesuai</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dengan</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kebutuhan</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tujuan</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dan</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khalayak</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sasaran</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yang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dituju</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Meliputi</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persiapan</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fasilitas</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dan</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teknik</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produksi</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mekanisme</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operasional</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dan</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desain</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kreatif</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riset</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penulisan</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outline,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skenario</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storyboard,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dsb</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Produksi</a:t>
            </a: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Proses</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pengambilan</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gambar</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lapangan</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(shooting).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Pasca</a:t>
            </a: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Produksi</a:t>
            </a: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Proses</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penyuntingan</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ruang</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editing,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memadukan</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hasil</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rekaman</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video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dengan</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berbagai</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elemen</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audio visual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lainnya</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Presentasi</a:t>
            </a: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Menyajikan</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hasil</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penyuntingan</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(editing)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dalam</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format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siap</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tonton</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kaset</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VCD, DVD,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dsb</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642910" y="1285860"/>
            <a:ext cx="7858180"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Establingshing</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Shot (ES)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Pengambilan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gambar</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/shooting yang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ambil</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dari</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jarak</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yang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sangat</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jauh</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atau</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dari</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pandangan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mata</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burung</a:t>
            </a:r>
            <a:r>
              <a:rPr kumimoji="0" lang="en-US" sz="16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biasanya</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untuk</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membangun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pengetahuan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dimana</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lokasi</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kejadian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Long Shot (LS)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Shooting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dilakukan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dari</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jarak</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jauh</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tetapi</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tidak</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sejauh</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establish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shot.digunakan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untuk</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penekanan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terhadap</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lingkungan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sekitar</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atau</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setting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dalam</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scene.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Medium Shot (MS)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Shooting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untuk</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membuat</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frame actor.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Biasanya</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dilakukan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dari</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pinggang</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ke</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atas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Medium shot (MS) bias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digunakan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untuk</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membuat</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focus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terhadap</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orang</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actor yang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saling</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berhadapan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beinteraksi,missalnya</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debat</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berpelukan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sebagainya</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1166843"/>
            <a:ext cx="7358114" cy="4247317"/>
          </a:xfrm>
          <a:prstGeom prst="rect">
            <a:avLst/>
          </a:prstGeom>
        </p:spPr>
        <p:txBody>
          <a:bodyPr wrap="square">
            <a:spAutoFit/>
          </a:bodyPr>
          <a:lstStyle/>
          <a:p>
            <a:pPr lvl="0" eaLnBrk="0" fontAlgn="base" hangingPunct="0">
              <a:spcBef>
                <a:spcPct val="0"/>
              </a:spcBef>
              <a:spcAft>
                <a:spcPct val="0"/>
              </a:spcAft>
            </a:pPr>
            <a:r>
              <a:rPr lang="en-US" b="1" dirty="0" smtClean="0">
                <a:latin typeface="Arial" pitchFamily="34" charset="0"/>
                <a:ea typeface="Times New Roman" pitchFamily="18" charset="0"/>
                <a:cs typeface="Arial" pitchFamily="34" charset="0"/>
              </a:rPr>
              <a:t>Over </a:t>
            </a:r>
            <a:r>
              <a:rPr lang="en-US" b="1" dirty="0" err="1" smtClean="0">
                <a:latin typeface="Arial" pitchFamily="34" charset="0"/>
                <a:ea typeface="Times New Roman" pitchFamily="18" charset="0"/>
                <a:cs typeface="Arial" pitchFamily="34" charset="0"/>
              </a:rPr>
              <a:t>Tehe</a:t>
            </a:r>
            <a:r>
              <a:rPr lang="en-US" b="1" dirty="0" smtClean="0">
                <a:latin typeface="Arial" pitchFamily="34" charset="0"/>
                <a:ea typeface="Times New Roman" pitchFamily="18" charset="0"/>
                <a:cs typeface="Arial" pitchFamily="34" charset="0"/>
              </a:rPr>
              <a:t> Shoulder Shot (OS)</a:t>
            </a:r>
          </a:p>
          <a:p>
            <a:pPr lvl="0" eaLnBrk="0" fontAlgn="base" hangingPunct="0">
              <a:spcBef>
                <a:spcPct val="0"/>
              </a:spcBef>
              <a:spcAft>
                <a:spcPct val="0"/>
              </a:spcAft>
            </a:pPr>
            <a:endParaRPr lang="en-US" b="1" dirty="0" smtClean="0">
              <a:latin typeface="Arial" pitchFamily="34" charset="0"/>
              <a:cs typeface="Arial" pitchFamily="34" charset="0"/>
            </a:endParaRPr>
          </a:p>
          <a:p>
            <a:pPr lvl="0" eaLnBrk="0" fontAlgn="base" hangingPunct="0">
              <a:spcBef>
                <a:spcPct val="0"/>
              </a:spcBef>
              <a:spcAft>
                <a:spcPct val="0"/>
              </a:spcAft>
            </a:pPr>
            <a:r>
              <a:rPr lang="en-US" dirty="0" smtClean="0">
                <a:latin typeface="Arial" pitchFamily="34" charset="0"/>
                <a:ea typeface="Times New Roman" pitchFamily="18" charset="0"/>
                <a:cs typeface="Arial" pitchFamily="34" charset="0"/>
              </a:rPr>
              <a:t>Shooting </a:t>
            </a:r>
            <a:r>
              <a:rPr lang="en-US" dirty="0" err="1" smtClean="0">
                <a:latin typeface="Arial" pitchFamily="34" charset="0"/>
                <a:ea typeface="Times New Roman" pitchFamily="18" charset="0"/>
                <a:cs typeface="Arial" pitchFamily="34" charset="0"/>
              </a:rPr>
              <a:t>Untuk</a:t>
            </a:r>
            <a:r>
              <a:rPr lang="en-US" dirty="0" smtClean="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mengambil</a:t>
            </a:r>
            <a:r>
              <a:rPr lang="en-US" dirty="0" smtClean="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gambar</a:t>
            </a:r>
            <a:r>
              <a:rPr lang="en-US" dirty="0" smtClean="0">
                <a:latin typeface="Arial" pitchFamily="34" charset="0"/>
                <a:ea typeface="Times New Roman" pitchFamily="18" charset="0"/>
                <a:cs typeface="Arial" pitchFamily="34" charset="0"/>
              </a:rPr>
              <a:t> actor </a:t>
            </a:r>
            <a:r>
              <a:rPr lang="en-US" dirty="0" err="1" smtClean="0">
                <a:latin typeface="Arial" pitchFamily="34" charset="0"/>
                <a:ea typeface="Times New Roman" pitchFamily="18" charset="0"/>
                <a:cs typeface="Arial" pitchFamily="34" charset="0"/>
              </a:rPr>
              <a:t>melalui</a:t>
            </a:r>
            <a:r>
              <a:rPr lang="en-US" dirty="0" smtClean="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pundak</a:t>
            </a:r>
            <a:r>
              <a:rPr lang="en-US" dirty="0" smtClean="0">
                <a:latin typeface="Arial" pitchFamily="34" charset="0"/>
                <a:ea typeface="Times New Roman" pitchFamily="18" charset="0"/>
                <a:cs typeface="Arial" pitchFamily="34" charset="0"/>
              </a:rPr>
              <a:t> actor yang </a:t>
            </a:r>
            <a:r>
              <a:rPr lang="en-US" dirty="0" err="1" smtClean="0">
                <a:latin typeface="Arial" pitchFamily="34" charset="0"/>
                <a:ea typeface="Times New Roman" pitchFamily="18" charset="0"/>
                <a:cs typeface="Arial" pitchFamily="34" charset="0"/>
              </a:rPr>
              <a:t>lain,digunakan</a:t>
            </a:r>
            <a:r>
              <a:rPr lang="en-US" dirty="0" smtClean="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ketika</a:t>
            </a:r>
            <a:r>
              <a:rPr lang="en-US" dirty="0" smtClean="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para</a:t>
            </a:r>
            <a:r>
              <a:rPr lang="en-US" dirty="0" smtClean="0">
                <a:latin typeface="Arial" pitchFamily="34" charset="0"/>
                <a:ea typeface="Times New Roman" pitchFamily="18" charset="0"/>
                <a:cs typeface="Arial" pitchFamily="34" charset="0"/>
              </a:rPr>
              <a:t> actor </a:t>
            </a:r>
            <a:r>
              <a:rPr lang="en-US" dirty="0" err="1" smtClean="0">
                <a:latin typeface="Arial" pitchFamily="34" charset="0"/>
                <a:ea typeface="Times New Roman" pitchFamily="18" charset="0"/>
                <a:cs typeface="Arial" pitchFamily="34" charset="0"/>
              </a:rPr>
              <a:t>saling</a:t>
            </a:r>
            <a:r>
              <a:rPr lang="en-US" dirty="0" smtClean="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bertatapan</a:t>
            </a:r>
            <a:r>
              <a:rPr lang="en-US" dirty="0" smtClean="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muka</a:t>
            </a:r>
            <a:r>
              <a:rPr lang="en-US" dirty="0" smtClean="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satu</a:t>
            </a:r>
            <a:r>
              <a:rPr lang="en-US" dirty="0" smtClean="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sama</a:t>
            </a:r>
            <a:r>
              <a:rPr lang="en-US" dirty="0" smtClean="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lain.contoh</a:t>
            </a:r>
            <a:r>
              <a:rPr lang="en-US" dirty="0" smtClean="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salah</a:t>
            </a:r>
            <a:r>
              <a:rPr lang="en-US" dirty="0" smtClean="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satu</a:t>
            </a:r>
            <a:r>
              <a:rPr lang="en-US" dirty="0" smtClean="0">
                <a:latin typeface="Arial" pitchFamily="34" charset="0"/>
                <a:ea typeface="Times New Roman" pitchFamily="18" charset="0"/>
                <a:cs typeface="Arial" pitchFamily="34" charset="0"/>
              </a:rPr>
              <a:t> actor </a:t>
            </a:r>
            <a:r>
              <a:rPr lang="en-US" dirty="0" err="1" smtClean="0">
                <a:latin typeface="Arial" pitchFamily="34" charset="0"/>
                <a:ea typeface="Times New Roman" pitchFamily="18" charset="0"/>
                <a:cs typeface="Arial" pitchFamily="34" charset="0"/>
              </a:rPr>
              <a:t>berbicara</a:t>
            </a:r>
            <a:r>
              <a:rPr lang="en-US" dirty="0" smtClean="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kepada</a:t>
            </a:r>
            <a:r>
              <a:rPr lang="en-US" dirty="0" smtClean="0">
                <a:latin typeface="Arial" pitchFamily="34" charset="0"/>
                <a:ea typeface="Times New Roman" pitchFamily="18" charset="0"/>
                <a:cs typeface="Arial" pitchFamily="34" charset="0"/>
              </a:rPr>
              <a:t> actor yang lain </a:t>
            </a:r>
            <a:r>
              <a:rPr lang="en-US" dirty="0" err="1" smtClean="0">
                <a:latin typeface="Arial" pitchFamily="34" charset="0"/>
                <a:ea typeface="Times New Roman" pitchFamily="18" charset="0"/>
                <a:cs typeface="Arial" pitchFamily="34" charset="0"/>
              </a:rPr>
              <a:t>sedangkan</a:t>
            </a:r>
            <a:r>
              <a:rPr lang="en-US" dirty="0" smtClean="0">
                <a:latin typeface="Arial" pitchFamily="34" charset="0"/>
                <a:ea typeface="Times New Roman" pitchFamily="18" charset="0"/>
                <a:cs typeface="Arial" pitchFamily="34" charset="0"/>
              </a:rPr>
              <a:t> yang lain </a:t>
            </a:r>
            <a:r>
              <a:rPr lang="en-US" dirty="0" err="1" smtClean="0">
                <a:latin typeface="Arial" pitchFamily="34" charset="0"/>
                <a:ea typeface="Times New Roman" pitchFamily="18" charset="0"/>
                <a:cs typeface="Arial" pitchFamily="34" charset="0"/>
              </a:rPr>
              <a:t>mendengarkan</a:t>
            </a:r>
            <a:r>
              <a:rPr lang="en-US" dirty="0" smtClean="0">
                <a:latin typeface="Arial" pitchFamily="34" charset="0"/>
                <a:ea typeface="Times New Roman" pitchFamily="18" charset="0"/>
                <a:cs typeface="Arial" pitchFamily="34" charset="0"/>
              </a:rPr>
              <a:t>.</a:t>
            </a:r>
          </a:p>
          <a:p>
            <a:pPr lvl="0" eaLnBrk="0" fontAlgn="base" hangingPunct="0">
              <a:spcBef>
                <a:spcPct val="0"/>
              </a:spcBef>
              <a:spcAft>
                <a:spcPct val="0"/>
              </a:spcAft>
            </a:pPr>
            <a:endParaRPr lang="en-US" dirty="0" smtClean="0">
              <a:latin typeface="Arial" pitchFamily="34" charset="0"/>
              <a:ea typeface="Times New Roman" pitchFamily="18" charset="0"/>
              <a:cs typeface="Arial" pitchFamily="34" charset="0"/>
            </a:endParaRPr>
          </a:p>
          <a:p>
            <a:pPr lvl="0" eaLnBrk="0" fontAlgn="base" hangingPunct="0">
              <a:spcBef>
                <a:spcPct val="0"/>
              </a:spcBef>
              <a:spcAft>
                <a:spcPct val="0"/>
              </a:spcAft>
            </a:pPr>
            <a:endParaRPr lang="en-US" dirty="0" smtClean="0">
              <a:latin typeface="Arial" pitchFamily="34" charset="0"/>
              <a:cs typeface="Arial" pitchFamily="34" charset="0"/>
            </a:endParaRPr>
          </a:p>
          <a:p>
            <a:pPr lvl="0" eaLnBrk="0" fontAlgn="base" hangingPunct="0">
              <a:spcBef>
                <a:spcPct val="0"/>
              </a:spcBef>
              <a:spcAft>
                <a:spcPct val="0"/>
              </a:spcAft>
            </a:pPr>
            <a:r>
              <a:rPr lang="en-US" b="1" dirty="0" smtClean="0">
                <a:latin typeface="Arial" pitchFamily="34" charset="0"/>
                <a:ea typeface="Times New Roman" pitchFamily="18" charset="0"/>
                <a:cs typeface="Arial" pitchFamily="34" charset="0"/>
              </a:rPr>
              <a:t>Close-Up (CU)</a:t>
            </a:r>
          </a:p>
          <a:p>
            <a:pPr lvl="0" eaLnBrk="0" fontAlgn="base" hangingPunct="0">
              <a:spcBef>
                <a:spcPct val="0"/>
              </a:spcBef>
              <a:spcAft>
                <a:spcPct val="0"/>
              </a:spcAft>
            </a:pPr>
            <a:endParaRPr lang="en-US" b="1" dirty="0" smtClean="0">
              <a:latin typeface="Arial" pitchFamily="34" charset="0"/>
              <a:cs typeface="Arial" pitchFamily="34" charset="0"/>
            </a:endParaRPr>
          </a:p>
          <a:p>
            <a:pPr lvl="0" eaLnBrk="0" fontAlgn="base" hangingPunct="0">
              <a:spcBef>
                <a:spcPct val="0"/>
              </a:spcBef>
              <a:spcAft>
                <a:spcPct val="0"/>
              </a:spcAft>
            </a:pPr>
            <a:r>
              <a:rPr lang="en-US" dirty="0" err="1" smtClean="0">
                <a:latin typeface="Arial" pitchFamily="34" charset="0"/>
                <a:ea typeface="Times New Roman" pitchFamily="18" charset="0"/>
                <a:cs typeface="Arial" pitchFamily="34" charset="0"/>
              </a:rPr>
              <a:t>Shoting</a:t>
            </a:r>
            <a:r>
              <a:rPr lang="en-US" dirty="0" smtClean="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diambil</a:t>
            </a:r>
            <a:r>
              <a:rPr lang="en-US" dirty="0" smtClean="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dari</a:t>
            </a:r>
            <a:r>
              <a:rPr lang="en-US" dirty="0" smtClean="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jarak</a:t>
            </a:r>
            <a:r>
              <a:rPr lang="en-US" dirty="0" smtClean="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dekat</a:t>
            </a:r>
            <a:r>
              <a:rPr lang="en-US" dirty="0" smtClean="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Biasanya</a:t>
            </a:r>
            <a:r>
              <a:rPr lang="en-US" dirty="0" smtClean="0">
                <a:latin typeface="Arial" pitchFamily="34" charset="0"/>
                <a:ea typeface="Times New Roman" pitchFamily="18" charset="0"/>
                <a:cs typeface="Arial" pitchFamily="34" charset="0"/>
              </a:rPr>
              <a:t> focus </a:t>
            </a:r>
            <a:r>
              <a:rPr lang="en-US" dirty="0" err="1" smtClean="0">
                <a:latin typeface="Arial" pitchFamily="34" charset="0"/>
                <a:ea typeface="Times New Roman" pitchFamily="18" charset="0"/>
                <a:cs typeface="Arial" pitchFamily="34" charset="0"/>
              </a:rPr>
              <a:t>kepada</a:t>
            </a:r>
            <a:r>
              <a:rPr lang="en-US" dirty="0" smtClean="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wajah,digunakan</a:t>
            </a:r>
            <a:r>
              <a:rPr lang="en-US" dirty="0" smtClean="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untuk</a:t>
            </a:r>
            <a:r>
              <a:rPr lang="en-US" dirty="0" smtClean="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memperlihatkan</a:t>
            </a:r>
            <a:r>
              <a:rPr lang="en-US" dirty="0" smtClean="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ekspresi</a:t>
            </a:r>
            <a:r>
              <a:rPr lang="en-US" dirty="0" smtClean="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wajah</a:t>
            </a:r>
            <a:r>
              <a:rPr lang="en-US" dirty="0" smtClean="0">
                <a:latin typeface="Arial" pitchFamily="34" charset="0"/>
                <a:ea typeface="Times New Roman" pitchFamily="18" charset="0"/>
                <a:cs typeface="Arial" pitchFamily="34" charset="0"/>
              </a:rPr>
              <a:t>/mimic </a:t>
            </a:r>
            <a:r>
              <a:rPr lang="en-US" dirty="0" err="1" smtClean="0">
                <a:latin typeface="Arial" pitchFamily="34" charset="0"/>
                <a:ea typeface="Times New Roman" pitchFamily="18" charset="0"/>
                <a:cs typeface="Arial" pitchFamily="34" charset="0"/>
              </a:rPr>
              <a:t>dari</a:t>
            </a:r>
            <a:r>
              <a:rPr lang="en-US" dirty="0" smtClean="0">
                <a:latin typeface="Arial" pitchFamily="34" charset="0"/>
                <a:ea typeface="Times New Roman" pitchFamily="18" charset="0"/>
                <a:cs typeface="Arial" pitchFamily="34" charset="0"/>
              </a:rPr>
              <a:t> actor. </a:t>
            </a:r>
            <a:r>
              <a:rPr lang="en-US" dirty="0" err="1" smtClean="0">
                <a:latin typeface="Arial" pitchFamily="34" charset="0"/>
                <a:ea typeface="Times New Roman" pitchFamily="18" charset="0"/>
                <a:cs typeface="Arial" pitchFamily="34" charset="0"/>
              </a:rPr>
              <a:t>Memperhatikan</a:t>
            </a:r>
            <a:r>
              <a:rPr lang="en-US" dirty="0" smtClean="0">
                <a:latin typeface="Arial" pitchFamily="34" charset="0"/>
                <a:ea typeface="Times New Roman" pitchFamily="18" charset="0"/>
                <a:cs typeface="Arial" pitchFamily="34" charset="0"/>
              </a:rPr>
              <a:t> detail </a:t>
            </a:r>
            <a:r>
              <a:rPr lang="en-US" dirty="0" err="1" smtClean="0">
                <a:latin typeface="Arial" pitchFamily="34" charset="0"/>
                <a:ea typeface="Times New Roman" pitchFamily="18" charset="0"/>
                <a:cs typeface="Arial" pitchFamily="34" charset="0"/>
              </a:rPr>
              <a:t>objek,atau</a:t>
            </a:r>
            <a:r>
              <a:rPr lang="en-US" dirty="0" smtClean="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untuk</a:t>
            </a:r>
            <a:r>
              <a:rPr lang="en-US" dirty="0" smtClean="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mengarahkan</a:t>
            </a:r>
            <a:r>
              <a:rPr lang="en-US" dirty="0" smtClean="0">
                <a:latin typeface="Arial" pitchFamily="34" charset="0"/>
                <a:ea typeface="Times New Roman" pitchFamily="18" charset="0"/>
                <a:cs typeface="Arial" pitchFamily="34" charset="0"/>
              </a:rPr>
              <a:t> audience </a:t>
            </a:r>
            <a:r>
              <a:rPr lang="en-US" dirty="0" err="1" smtClean="0">
                <a:latin typeface="Arial" pitchFamily="34" charset="0"/>
                <a:ea typeface="Times New Roman" pitchFamily="18" charset="0"/>
                <a:cs typeface="Arial" pitchFamily="34" charset="0"/>
              </a:rPr>
              <a:t>pada</a:t>
            </a:r>
            <a:r>
              <a:rPr lang="en-US" dirty="0" smtClean="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suatu</a:t>
            </a:r>
            <a:r>
              <a:rPr lang="en-US" dirty="0" smtClean="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elemen</a:t>
            </a:r>
            <a:r>
              <a:rPr lang="en-US" dirty="0" smtClean="0">
                <a:latin typeface="Arial" pitchFamily="34" charset="0"/>
                <a:ea typeface="Times New Roman" pitchFamily="18" charset="0"/>
                <a:cs typeface="Arial" pitchFamily="34" charset="0"/>
              </a:rPr>
              <a:t> yang </a:t>
            </a:r>
            <a:r>
              <a:rPr lang="en-US" dirty="0" err="1" smtClean="0">
                <a:latin typeface="Arial" pitchFamily="34" charset="0"/>
                <a:ea typeface="Times New Roman" pitchFamily="18" charset="0"/>
                <a:cs typeface="Arial" pitchFamily="34" charset="0"/>
              </a:rPr>
              <a:t>dipentingkan</a:t>
            </a:r>
            <a:r>
              <a:rPr lang="en-US" dirty="0" smtClean="0">
                <a:latin typeface="Arial" pitchFamily="34" charset="0"/>
                <a:ea typeface="Times New Roman" pitchFamily="18" charset="0"/>
                <a:cs typeface="Arial" pitchFamily="34" charset="0"/>
              </a:rPr>
              <a:t>.</a:t>
            </a:r>
            <a:endParaRPr lang="en-US" dirty="0" smtClean="0">
              <a:latin typeface="Arial" pitchFamily="34" charset="0"/>
              <a:cs typeface="Arial" pitchFamily="34" charset="0"/>
            </a:endParaRPr>
          </a:p>
          <a:p>
            <a:pPr lvl="0" eaLnBrk="0" fontAlgn="base" hangingPunct="0">
              <a:spcBef>
                <a:spcPct val="0"/>
              </a:spcBef>
              <a:spcAft>
                <a:spcPct val="0"/>
              </a:spcAft>
            </a:pPr>
            <a:endParaRPr lang="en-US" dirty="0" smtClean="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500034" y="2000240"/>
            <a:ext cx="8229600" cy="2207900"/>
          </a:xfrm>
        </p:spPr>
        <p:txBody>
          <a:bodyPr/>
          <a:lstStyle/>
          <a:p>
            <a:r>
              <a:rPr lang="id-ID" dirty="0" smtClean="0">
                <a:latin typeface="+mj-lt"/>
              </a:rPr>
              <a:t>Kenapa fotografi sangat mendukung dalam film, karena ada sebagian besar dalam dasar photografi sangat mendukung / membantu teknik dalam pembuatan film, seperti Framing dalam kamera, Angel (Sudut pandang), mood gambar, lighting dan lainnya</a:t>
            </a:r>
          </a:p>
          <a:p>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24582"/>
          </a:xfrm>
        </p:spPr>
        <p:txBody>
          <a:bodyPr>
            <a:normAutofit fontScale="90000"/>
          </a:bodyPr>
          <a:lstStyle/>
          <a:p>
            <a:endParaRPr lang="id-ID" dirty="0"/>
          </a:p>
        </p:txBody>
      </p:sp>
      <p:sp>
        <p:nvSpPr>
          <p:cNvPr id="3" name="Content Placeholder 2"/>
          <p:cNvSpPr>
            <a:spLocks noGrp="1"/>
          </p:cNvSpPr>
          <p:nvPr>
            <p:ph idx="1"/>
          </p:nvPr>
        </p:nvSpPr>
        <p:spPr>
          <a:xfrm>
            <a:off x="571472" y="928670"/>
            <a:ext cx="8229600" cy="5643602"/>
          </a:xfrm>
        </p:spPr>
        <p:txBody>
          <a:bodyPr>
            <a:normAutofit fontScale="85000" lnSpcReduction="20000"/>
          </a:bodyPr>
          <a:lstStyle/>
          <a:p>
            <a:r>
              <a:rPr lang="id-ID" sz="2900" b="1" dirty="0" smtClean="0">
                <a:latin typeface="+mj-lt"/>
              </a:rPr>
              <a:t>Berikut kita akan mempelajari lebih dalam mengenai hal tersebut : </a:t>
            </a:r>
          </a:p>
          <a:p>
            <a:endParaRPr lang="id-ID" sz="2900" b="1" dirty="0" smtClean="0">
              <a:latin typeface="+mj-lt"/>
            </a:endParaRPr>
          </a:p>
          <a:p>
            <a:r>
              <a:rPr lang="id-ID" sz="2900" b="1" dirty="0" smtClean="0">
                <a:latin typeface="+mj-lt"/>
              </a:rPr>
              <a:t>1. Sudut Pandang Kamera (Angle)</a:t>
            </a:r>
          </a:p>
          <a:p>
            <a:r>
              <a:rPr lang="id-ID" sz="2800" b="1" dirty="0" smtClean="0">
                <a:latin typeface="+mj-lt"/>
              </a:rPr>
              <a:t>Top Shot</a:t>
            </a:r>
            <a:r>
              <a:rPr lang="id-ID" sz="2800" dirty="0" smtClean="0">
                <a:latin typeface="+mj-lt"/>
              </a:rPr>
              <a:t>, Top shot adalah pengambilan gambar dari atas, biasanya pengambilan ini diambil pada untuk kondisi ruang tajam sempit, atau memperlihatkan kegiatan / pergerakan sesuatu, atau menampilkan keramaian / kepadatan sesuatu.</a:t>
            </a:r>
          </a:p>
          <a:p>
            <a:endParaRPr lang="id-ID" sz="2800" dirty="0" smtClean="0">
              <a:latin typeface="+mj-lt"/>
            </a:endParaRPr>
          </a:p>
          <a:p>
            <a:r>
              <a:rPr lang="id-ID" sz="2800" b="1" dirty="0" smtClean="0">
                <a:latin typeface="+mj-lt"/>
              </a:rPr>
              <a:t>High Angle</a:t>
            </a:r>
            <a:r>
              <a:rPr lang="id-ID" sz="2800" dirty="0" smtClean="0">
                <a:latin typeface="+mj-lt"/>
              </a:rPr>
              <a:t>, Posisi kamera lebih tinggi di atas mata, sehingga kamera harus menunduk untuk mengambil subyeknya. Hight Camera Angle sangat berguna untuk mempertunjukkan keseluruhan set beserta obyek obyeknya. Dengan posisi high camera angle ini dapat menciptakan kesan obyek nampak kecil, rendah, hina, perasaan kesepian, kurang gairah, kehilangan dominasi.</a:t>
            </a:r>
          </a:p>
          <a:p>
            <a:endParaRPr lang="id-ID" sz="2800" dirty="0" smtClean="0">
              <a:latin typeface="+mj-lt"/>
            </a:endParaRPr>
          </a:p>
          <a:p>
            <a:endParaRPr lang="id-ID" dirty="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96020"/>
          </a:xfrm>
        </p:spPr>
        <p:txBody>
          <a:bodyPr>
            <a:normAutofit fontScale="90000"/>
          </a:bodyPr>
          <a:lstStyle/>
          <a:p>
            <a:endParaRPr lang="id-ID" dirty="0"/>
          </a:p>
        </p:txBody>
      </p:sp>
      <p:sp>
        <p:nvSpPr>
          <p:cNvPr id="3" name="Content Placeholder 2"/>
          <p:cNvSpPr>
            <a:spLocks noGrp="1"/>
          </p:cNvSpPr>
          <p:nvPr>
            <p:ph idx="1"/>
          </p:nvPr>
        </p:nvSpPr>
        <p:spPr>
          <a:xfrm>
            <a:off x="357158" y="1285860"/>
            <a:ext cx="8229600" cy="5214974"/>
          </a:xfrm>
        </p:spPr>
        <p:txBody>
          <a:bodyPr>
            <a:normAutofit fontScale="92500"/>
          </a:bodyPr>
          <a:lstStyle/>
          <a:p>
            <a:r>
              <a:rPr lang="id-ID" b="1" dirty="0" smtClean="0">
                <a:latin typeface="+mj-lt"/>
              </a:rPr>
              <a:t>Eye Level / Normal</a:t>
            </a:r>
            <a:r>
              <a:rPr lang="id-ID" dirty="0" smtClean="0">
                <a:latin typeface="+mj-lt"/>
              </a:rPr>
              <a:t>, Pengambilan gambar tepat simetris dengan objek, bias dikatakan segaris dengan objek yang di shot, namun untuk pengambilan gambar seperti ini haruslah ada objek yang menarik atau dinamis agar tidak menampikan efek bosan pada sang penikmat photo.</a:t>
            </a:r>
          </a:p>
          <a:p>
            <a:endParaRPr lang="id-ID" dirty="0" smtClean="0">
              <a:latin typeface="+mj-lt"/>
            </a:endParaRPr>
          </a:p>
          <a:p>
            <a:r>
              <a:rPr lang="id-ID" b="1" dirty="0" smtClean="0">
                <a:latin typeface="+mj-lt"/>
              </a:rPr>
              <a:t>Low Angle</a:t>
            </a:r>
            <a:r>
              <a:rPr lang="id-ID" dirty="0" smtClean="0">
                <a:latin typeface="+mj-lt"/>
              </a:rPr>
              <a:t>, Posisi kamera di bawah ketinggian mata, sehingga kamera harus mendongak untuk merekam gambar subyek. Posisi ini memberikan kesan cenderung menambah ukuran tinggi obyek, memberikan kesan kuat, dominan dan dinamis. </a:t>
            </a:r>
          </a:p>
          <a:p>
            <a:endParaRPr lang="id-ID" dirty="0" smtClean="0">
              <a:latin typeface="+mj-lt"/>
            </a:endParaRPr>
          </a:p>
          <a:p>
            <a:r>
              <a:rPr lang="id-ID" b="1" dirty="0" smtClean="0">
                <a:latin typeface="+mj-lt"/>
              </a:rPr>
              <a:t>Crazy Angle</a:t>
            </a:r>
            <a:r>
              <a:rPr lang="id-ID" dirty="0" smtClean="0">
                <a:latin typeface="+mj-lt"/>
              </a:rPr>
              <a:t>, Merupakan kebalikan dari Top Shot, pengambilan gambar diambil dari bawah object.</a:t>
            </a:r>
            <a:endParaRPr lang="id-ID" dirty="0">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descr="E:\AMRI MULTIMEDIA - Dasar Photografi_files\163429_1509316455179_1302366334_31144968_2259101_n.jpg"/>
          <p:cNvPicPr>
            <a:picLocks noGrp="1" noChangeAspect="1" noChangeArrowheads="1"/>
          </p:cNvPicPr>
          <p:nvPr>
            <p:ph idx="1"/>
          </p:nvPr>
        </p:nvPicPr>
        <p:blipFill>
          <a:blip r:embed="rId2"/>
          <a:srcRect/>
          <a:stretch>
            <a:fillRect/>
          </a:stretch>
        </p:blipFill>
        <p:spPr bwMode="auto">
          <a:xfrm>
            <a:off x="500034" y="2285992"/>
            <a:ext cx="8096876" cy="3060619"/>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0" tIns="0" rIns="53958" bIns="5713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rgbClr val="F7F7F7"/>
                </a:solidFill>
                <a:effectLst/>
                <a:latin typeface="Arial" pitchFamily="34" charset="0"/>
                <a:cs typeface="Arial" pitchFamily="34" charset="0"/>
              </a:rPr>
              <a:t>2. Bidang Pandang / Framing</a:t>
            </a:r>
            <a:endParaRPr kumimoji="0" lang="id-ID" sz="1000" b="0" i="0" u="none" strike="noStrike" cap="none" normalizeH="0" baseline="0" smtClean="0">
              <a:ln>
                <a:noFill/>
              </a:ln>
              <a:solidFill>
                <a:srgbClr val="F7F7F7"/>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1000" b="0" i="0" u="none" strike="noStrike" cap="none" normalizeH="0" baseline="0" smtClean="0">
                <a:ln>
                  <a:noFill/>
                </a:ln>
                <a:solidFill>
                  <a:srgbClr val="F7F7F7"/>
                </a:solidFill>
                <a:effectLst/>
                <a:latin typeface="Arial" pitchFamily="34" charset="0"/>
                <a:cs typeface="Arial" pitchFamily="34" charset="0"/>
              </a:rPr>
              <a:t>Bidang pandangan atau framing adalah suatu langkah pengambilan gambar yang harus menentukan luas bidang pandangan untuk suatu obyek utama dan obyek lainnya dalam hubungannya dengan latar belakang. Macam bidang pandangan atau framing :</a:t>
            </a:r>
          </a:p>
          <a:p>
            <a:pPr marL="0" marR="0" lvl="0" indent="0" algn="l" defTabSz="914400" rtl="0" eaLnBrk="0" fontAlgn="ctr" latinLnBrk="0" hangingPunct="0">
              <a:lnSpc>
                <a:spcPct val="100000"/>
              </a:lnSpc>
              <a:spcBef>
                <a:spcPct val="0"/>
              </a:spcBef>
              <a:spcAft>
                <a:spcPct val="0"/>
              </a:spcAft>
              <a:buClrTx/>
              <a:buSzTx/>
              <a:buFontTx/>
              <a:buNone/>
              <a:tabLst/>
            </a:pPr>
            <a:r>
              <a:rPr kumimoji="0" lang="id-ID" sz="1000" b="0" i="0" u="none" strike="noStrike" cap="none" normalizeH="0" baseline="0" smtClean="0">
                <a:ln>
                  <a:noFill/>
                </a:ln>
                <a:solidFill>
                  <a:srgbClr val="F7F7F7"/>
                </a:solidFill>
                <a:effectLst/>
                <a:latin typeface="Arial" pitchFamily="34" charset="0"/>
                <a:cs typeface="Arial" pitchFamily="34" charset="0"/>
              </a:rPr>
              <a:t>  </a:t>
            </a:r>
            <a:r>
              <a:rPr kumimoji="0" lang="id-ID" sz="39700" b="0" i="0" u="none" strike="noStrike" cap="none" normalizeH="0" baseline="0" smtClean="0">
                <a:ln>
                  <a:noFill/>
                </a:ln>
                <a:solidFill>
                  <a:srgbClr val="F7F7F7"/>
                </a:solidFill>
                <a:effectLst/>
                <a:latin typeface="Arial" pitchFamily="34" charset="0"/>
                <a:cs typeface="Arial" pitchFamily="34" charset="0"/>
              </a:rPr>
              <a:t> </a:t>
            </a:r>
            <a:r>
              <a:rPr kumimoji="0" lang="id-ID" sz="1000" b="0" i="0" u="none" strike="noStrike" cap="none" normalizeH="0" baseline="0" smtClean="0">
                <a:ln>
                  <a:noFill/>
                </a:ln>
                <a:solidFill>
                  <a:srgbClr val="F7F7F7"/>
                </a:solidFill>
                <a:effectLst/>
                <a:latin typeface="Arial" pitchFamily="34" charset="0"/>
                <a:cs typeface="Arial" pitchFamily="34" charset="0"/>
              </a:rPr>
              <a:t>                                                                                                                                       </a:t>
            </a:r>
          </a:p>
        </p:txBody>
      </p:sp>
      <p:pic>
        <p:nvPicPr>
          <p:cNvPr id="2050" name="Picture 2" descr="E:\AMRI MULTIMEDIA - Dasar Photografi_files\164387_1509323375352_1302366334_31144971_3126853_n.jpg"/>
          <p:cNvPicPr>
            <a:picLocks noChangeAspect="1" noChangeArrowheads="1"/>
          </p:cNvPicPr>
          <p:nvPr/>
        </p:nvPicPr>
        <p:blipFill>
          <a:blip r:embed="rId3"/>
          <a:srcRect/>
          <a:stretch>
            <a:fillRect/>
          </a:stretch>
        </p:blipFill>
        <p:spPr bwMode="auto">
          <a:xfrm>
            <a:off x="4572000" y="714356"/>
            <a:ext cx="4316477" cy="5715016"/>
          </a:xfrm>
          <a:prstGeom prst="rect">
            <a:avLst/>
          </a:prstGeom>
          <a:noFill/>
        </p:spPr>
      </p:pic>
      <p:sp>
        <p:nvSpPr>
          <p:cNvPr id="9" name="Rectangle 8"/>
          <p:cNvSpPr/>
          <p:nvPr/>
        </p:nvSpPr>
        <p:spPr>
          <a:xfrm>
            <a:off x="357158" y="1071546"/>
            <a:ext cx="4000528" cy="4154984"/>
          </a:xfrm>
          <a:prstGeom prst="rect">
            <a:avLst/>
          </a:prstGeom>
        </p:spPr>
        <p:txBody>
          <a:bodyPr wrap="square">
            <a:spAutoFit/>
          </a:bodyPr>
          <a:lstStyle/>
          <a:p>
            <a:r>
              <a:rPr lang="id-ID" sz="2400" b="1" dirty="0" smtClean="0">
                <a:latin typeface="+mj-lt"/>
              </a:rPr>
              <a:t>2. Bidang Pandang / Framing</a:t>
            </a:r>
          </a:p>
          <a:p>
            <a:endParaRPr lang="id-ID" sz="2400" dirty="0" smtClean="0">
              <a:latin typeface="+mj-lt"/>
            </a:endParaRPr>
          </a:p>
          <a:p>
            <a:r>
              <a:rPr lang="id-ID" sz="2400" dirty="0" smtClean="0">
                <a:latin typeface="+mj-lt"/>
              </a:rPr>
              <a:t>Bidang pandangan atau framing adalah suatu langkah pengambilan gambar yang harus menentukan luas bidang pandangan untuk suatu obyek utama dan obyek lainnya dalam hubungannya dengan latar belakang. Macam bidang pandangan atau framing :</a:t>
            </a:r>
            <a:endParaRPr lang="id-ID" sz="2400"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706"/>
          </a:xfrm>
        </p:spPr>
        <p:txBody>
          <a:bodyPr>
            <a:normAutofit fontScale="90000"/>
          </a:bodyPr>
          <a:lstStyle/>
          <a:p>
            <a:endParaRPr lang="id-ID" dirty="0"/>
          </a:p>
        </p:txBody>
      </p:sp>
      <p:sp>
        <p:nvSpPr>
          <p:cNvPr id="3" name="Content Placeholder 2"/>
          <p:cNvSpPr>
            <a:spLocks noGrp="1"/>
          </p:cNvSpPr>
          <p:nvPr>
            <p:ph idx="1"/>
          </p:nvPr>
        </p:nvSpPr>
        <p:spPr>
          <a:xfrm>
            <a:off x="428596" y="785794"/>
            <a:ext cx="8229600" cy="5681682"/>
          </a:xfrm>
        </p:spPr>
        <p:txBody>
          <a:bodyPr>
            <a:normAutofit fontScale="92500" lnSpcReduction="10000"/>
          </a:bodyPr>
          <a:lstStyle/>
          <a:p>
            <a:r>
              <a:rPr lang="id-ID" b="1" dirty="0" smtClean="0">
                <a:latin typeface="+mj-lt"/>
              </a:rPr>
              <a:t>3. Hukum Sepertiga (Rule of the Third)</a:t>
            </a:r>
            <a:endParaRPr lang="id-ID" dirty="0" smtClean="0">
              <a:latin typeface="+mj-lt"/>
            </a:endParaRPr>
          </a:p>
          <a:p>
            <a:r>
              <a:rPr lang="id-ID" dirty="0" smtClean="0">
                <a:latin typeface="+mj-lt"/>
              </a:rPr>
              <a:t>Dalam dunia Fotografi atau Videografi dikenal sebuah teknik yang disebut Hukum Sepertiga (Rule of the Third). Ini adalah salah satu teknik framing yang digunakan untuk mengatur objek atau komposisi suatu gambar pada sebuah frame. Teknik ini dilakukan dengan cara membagi 3 ruang dalam frame, baik secara horizontal maupun vertical. </a:t>
            </a:r>
          </a:p>
          <a:p>
            <a:endParaRPr lang="id-ID" dirty="0" smtClean="0">
              <a:latin typeface="+mj-lt"/>
            </a:endParaRPr>
          </a:p>
          <a:p>
            <a:r>
              <a:rPr lang="id-ID" b="1" dirty="0" smtClean="0">
                <a:latin typeface="+mj-lt"/>
              </a:rPr>
              <a:t>Menempatkan Objek di garis pinggir</a:t>
            </a:r>
            <a:r>
              <a:rPr lang="id-ID" dirty="0" smtClean="0">
                <a:latin typeface="+mj-lt"/>
              </a:rPr>
              <a:t> Perbedaan hasil gambar Fotografer amatir dengan professional biasanya dapat ditebak dari cara pertama ini. Kebanyakan amatir meletakan objek ditengah, sebagai contoh memotret orang ditengah – tengah frame, walaupun hal ini tidak dapat dibilang salah, namun secara estetika, hasil gambar ini tidak dapat dibilang menarik, kecuali pada kondisi – kondisi tertentu. Cobalah letakan objek di garis pinggir kanan atau kiri dari frame</a:t>
            </a:r>
          </a:p>
          <a:p>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1357298"/>
            <a:ext cx="8501122" cy="1938992"/>
          </a:xfrm>
          <a:prstGeom prst="rect">
            <a:avLst/>
          </a:prstGeom>
        </p:spPr>
        <p:txBody>
          <a:bodyPr wrap="square">
            <a:spAutoFit/>
          </a:bodyPr>
          <a:lstStyle/>
          <a:p>
            <a:r>
              <a:rPr lang="id-ID" sz="2000" b="1" dirty="0" smtClean="0">
                <a:latin typeface="+mj-lt"/>
              </a:rPr>
              <a:t>Menempatkan Objek di Garis bawah</a:t>
            </a:r>
          </a:p>
          <a:p>
            <a:endParaRPr lang="id-ID" sz="2000" b="1" dirty="0">
              <a:latin typeface="+mj-lt"/>
            </a:endParaRPr>
          </a:p>
          <a:p>
            <a:r>
              <a:rPr lang="id-ID" sz="2000" dirty="0" smtClean="0">
                <a:latin typeface="+mj-lt"/>
              </a:rPr>
              <a:t>Untuk pengambilan panorama, atau objek yang luas, letakanlah objek berada di garis bawah, namun untuk penempatak objek yang berdinamika, letakan di sebelah pinggir, sehingga masih aja ruang yang dapat menampilakan keindahan sekitarnya, seperti contoh pegunungan</a:t>
            </a:r>
            <a:endParaRPr lang="id-ID" sz="2000" dirty="0">
              <a:latin typeface="+mj-lt"/>
            </a:endParaRPr>
          </a:p>
        </p:txBody>
      </p:sp>
      <p:sp>
        <p:nvSpPr>
          <p:cNvPr id="23553"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0" tIns="0" rIns="53958" bIns="5713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d-ID" sz="1000" b="0" i="0" u="none" strike="noStrike" cap="none" normalizeH="0" baseline="0" smtClean="0">
                <a:ln>
                  <a:noFill/>
                </a:ln>
                <a:solidFill>
                  <a:srgbClr val="F7F7F7"/>
                </a:solidFill>
                <a:effectLst/>
                <a:latin typeface="Arial" pitchFamily="34" charset="0"/>
                <a:cs typeface="Arial" pitchFamily="34" charset="0"/>
              </a:rPr>
              <a:t>aja ruang yang dapat menampilakan keindahan sekitarnya, seperti contoh pegunungan.</a:t>
            </a:r>
          </a:p>
          <a:p>
            <a:pPr marL="0" marR="0" lvl="0" indent="0" algn="l" defTabSz="914400" rtl="0" eaLnBrk="0" fontAlgn="ctr" latinLnBrk="0" hangingPunct="0">
              <a:lnSpc>
                <a:spcPct val="100000"/>
              </a:lnSpc>
              <a:spcBef>
                <a:spcPct val="0"/>
              </a:spcBef>
              <a:spcAft>
                <a:spcPct val="0"/>
              </a:spcAft>
              <a:buClrTx/>
              <a:buSzTx/>
              <a:buFontTx/>
              <a:buNone/>
              <a:tabLst/>
            </a:pPr>
            <a:r>
              <a:rPr kumimoji="0" lang="id-ID" sz="1000" b="0" i="0" u="none" strike="noStrike" cap="none" normalizeH="0" baseline="0" smtClean="0">
                <a:ln>
                  <a:noFill/>
                </a:ln>
                <a:solidFill>
                  <a:srgbClr val="F7F7F7"/>
                </a:solidFill>
                <a:effectLst/>
                <a:latin typeface="Arial" pitchFamily="34" charset="0"/>
                <a:cs typeface="Arial" pitchFamily="34" charset="0"/>
              </a:rPr>
              <a:t>  </a:t>
            </a:r>
            <a:r>
              <a:rPr kumimoji="0" lang="id-ID" sz="10900" b="0" i="0" u="none" strike="noStrike" cap="none" normalizeH="0" baseline="0" smtClean="0">
                <a:ln>
                  <a:noFill/>
                </a:ln>
                <a:solidFill>
                  <a:srgbClr val="F7F7F7"/>
                </a:solidFill>
                <a:effectLst/>
                <a:latin typeface="Arial" pitchFamily="34" charset="0"/>
                <a:cs typeface="Arial" pitchFamily="34" charset="0"/>
              </a:rPr>
              <a:t> </a:t>
            </a:r>
            <a:r>
              <a:rPr kumimoji="0" lang="id-ID" sz="1000" b="0" i="0" u="none" strike="noStrike" cap="none" normalizeH="0" baseline="0" smtClean="0">
                <a:ln>
                  <a:noFill/>
                </a:ln>
                <a:solidFill>
                  <a:srgbClr val="F7F7F7"/>
                </a:solidFill>
                <a:effectLst/>
                <a:latin typeface="Arial" pitchFamily="34" charset="0"/>
                <a:cs typeface="Arial" pitchFamily="34" charset="0"/>
              </a:rPr>
              <a:t>                                                                                                                                       </a:t>
            </a:r>
            <a:endParaRPr kumimoji="0" lang="id-ID"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F7F7F7"/>
              </a:solidFill>
              <a:effectLst/>
              <a:latin typeface="Arial" pitchFamily="34" charset="0"/>
              <a:cs typeface="Arial" pitchFamily="34" charset="0"/>
            </a:endParaRPr>
          </a:p>
        </p:txBody>
      </p:sp>
      <p:pic>
        <p:nvPicPr>
          <p:cNvPr id="23554" name="Picture 2" descr="E:\AMRI MULTIMEDIA - Dasar Photografi_files\167242_1509323535356_1302366334_31144972_8343545_n.jpg"/>
          <p:cNvPicPr>
            <a:picLocks noChangeAspect="1" noChangeArrowheads="1"/>
          </p:cNvPicPr>
          <p:nvPr/>
        </p:nvPicPr>
        <p:blipFill>
          <a:blip r:embed="rId2"/>
          <a:srcRect/>
          <a:stretch>
            <a:fillRect/>
          </a:stretch>
        </p:blipFill>
        <p:spPr bwMode="auto">
          <a:xfrm>
            <a:off x="1142976" y="3357562"/>
            <a:ext cx="7207388" cy="2623489"/>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356</TotalTime>
  <Words>1743</Words>
  <Application>Microsoft Office PowerPoint</Application>
  <PresentationFormat>On-screen Show (4:3)</PresentationFormat>
  <Paragraphs>129</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BASIC VIDEOGRAFI  </vt:lpstr>
      <vt:lpstr>BASIC PHOTOGRAFI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BASIC VIDEOGRAFI</vt:lpstr>
      <vt:lpstr>TEKNIK CAMERA VIDEO SHOOTING</vt:lpstr>
      <vt:lpstr>TEKNIK CAMERA VIDEO SHOOTING</vt:lpstr>
      <vt:lpstr>PowerPoint Presentation</vt:lpstr>
      <vt:lpstr>PowerPoint Presentation</vt:lpstr>
      <vt:lpstr>PowerPoint Presentation</vt:lpstr>
      <vt:lpstr>  Tilt, Tilting </vt:lpstr>
      <vt:lpstr>Dolly, Track </vt:lpstr>
      <vt:lpstr>PEDESTAL</vt:lpstr>
      <vt:lpstr>CRAB</vt:lpstr>
      <vt:lpstr>CRANE</vt:lpstr>
      <vt:lpstr>ARC</vt:lpstr>
      <vt:lpstr>ZOOM</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VIDEOGRAFI</dc:title>
  <dc:creator>User</dc:creator>
  <cp:lastModifiedBy>ismail - [2010]</cp:lastModifiedBy>
  <cp:revision>61</cp:revision>
  <dcterms:created xsi:type="dcterms:W3CDTF">2011-10-08T22:12:50Z</dcterms:created>
  <dcterms:modified xsi:type="dcterms:W3CDTF">2013-01-18T17:56:13Z</dcterms:modified>
</cp:coreProperties>
</file>